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Garet Bold" panose="020B0604020202020204" charset="0"/>
      <p:regular r:id="rId13"/>
    </p:embeddedFont>
    <p:embeddedFont>
      <p:font typeface="Open San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B0604020202020204" charset="0"/>
      <p:regular r:id="rId19"/>
    </p:embeddedFont>
    <p:embeddedFont>
      <p:font typeface="Montserrat Semi-Bold" panose="020B0604020202020204" charset="0"/>
      <p:regular r:id="rId20"/>
    </p:embeddedFont>
    <p:embeddedFont>
      <p:font typeface="Gare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109187"/>
            <a:ext cx="11842469" cy="3177813"/>
            <a:chOff x="0" y="0"/>
            <a:chExt cx="9357013" cy="25108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79C7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09914" y="0"/>
            <a:ext cx="1694792" cy="10287000"/>
            <a:chOff x="0" y="0"/>
            <a:chExt cx="44636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53887" y="786854"/>
            <a:ext cx="1977164" cy="197716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ACD2D5">
                <a:alpha val="2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84493" y="9014056"/>
            <a:ext cx="2545888" cy="254588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D2D5">
                <a:alpha val="9804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052144" y="8548481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293629" y="8159226"/>
            <a:ext cx="510254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Discussor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93629" y="8795616"/>
            <a:ext cx="510254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Centre de treball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24423" y="2355015"/>
            <a:ext cx="8795646" cy="152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60"/>
              </a:lnSpc>
            </a:pPr>
            <a:r>
              <a:rPr lang="en-US" sz="104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TÍTOL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770594" cy="10287000"/>
            <a:chOff x="0" y="0"/>
            <a:chExt cx="178320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5716" y="640119"/>
            <a:ext cx="5164987" cy="215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b="1" spc="8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RECOMANACIONS FINALS PER PART DEL DISCUSSOR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357338" y="2374195"/>
            <a:ext cx="732337" cy="7323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9B61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78430" y="3030332"/>
            <a:ext cx="9328172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don't just create campaigns; we craft strategies. Our team conducts in-depth market research to understand your industry, identify opportunities, and develop a customized roadmap.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78430" y="2505414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Strategic Insights: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357338" y="4698241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9B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278430" y="5354378"/>
            <a:ext cx="9328172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 social media and content marketing to SEO and paid advertising, we leverage a diverse set of channels to maximize your brand's visibility.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78430" y="4829460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Multi-Channel Mastery: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357338" y="7022287"/>
            <a:ext cx="732337" cy="73233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9B61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278430" y="7678424"/>
            <a:ext cx="9328172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Our campaigns are backed by analytics and data-driven insights. By constantly monitoring performance metrics, we fine-tune strategies in real-time, ensuring optimal results.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78430" y="7153505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Data-Driven Precision:</a:t>
            </a:r>
          </a:p>
        </p:txBody>
      </p:sp>
      <p:grpSp>
        <p:nvGrpSpPr>
          <p:cNvPr id="24" name="Group 24"/>
          <p:cNvGrpSpPr/>
          <p:nvPr/>
        </p:nvGrpSpPr>
        <p:grpSpPr>
          <a:xfrm rot="5400000">
            <a:off x="8278430" y="340111"/>
            <a:ext cx="1479329" cy="147932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B0C7C8">
                <a:alpha val="2980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9293368" y="1219358"/>
            <a:ext cx="771724" cy="77172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4040546" y="0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839403" y="3867922"/>
            <a:ext cx="4783279" cy="207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Què</a:t>
            </a:r>
            <a:r>
              <a:rPr lang="en-US" sz="2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cal</a:t>
            </a:r>
            <a:r>
              <a:rPr lang="en-US" sz="2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modificar</a:t>
            </a:r>
            <a:r>
              <a:rPr lang="en-US" sz="2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 la nostra </a:t>
            </a:r>
            <a:r>
              <a:rPr lang="en-US" sz="2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pràctica</a:t>
            </a:r>
            <a:r>
              <a:rPr lang="en-US" sz="2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clínicadesprés</a:t>
            </a:r>
            <a:r>
              <a:rPr lang="en-US" sz="2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llegir</a:t>
            </a:r>
            <a:r>
              <a:rPr lang="en-US" sz="2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aquest</a:t>
            </a:r>
            <a:r>
              <a:rPr lang="en-US" sz="2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article?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109187"/>
            <a:ext cx="11842469" cy="3177813"/>
            <a:chOff x="0" y="0"/>
            <a:chExt cx="9357013" cy="25108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79C7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09914" y="0"/>
            <a:ext cx="1694792" cy="10287000"/>
            <a:chOff x="0" y="0"/>
            <a:chExt cx="44636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53887" y="786854"/>
            <a:ext cx="1977164" cy="197716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ACD2D5">
                <a:alpha val="2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84493" y="9014056"/>
            <a:ext cx="2545888" cy="254588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D2D5">
                <a:alpha val="9804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052144" y="8548481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293629" y="8159226"/>
            <a:ext cx="510254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Discussor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93629" y="8795616"/>
            <a:ext cx="510254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Centre de treball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24423" y="2355015"/>
            <a:ext cx="8795646" cy="152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60"/>
              </a:lnSpc>
            </a:pPr>
            <a:r>
              <a:rPr lang="en-US" sz="104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57766" y="7109187"/>
            <a:ext cx="11830234" cy="3177813"/>
            <a:chOff x="0" y="0"/>
            <a:chExt cx="9347345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7109187"/>
            <a:ext cx="1028700" cy="3177813"/>
            <a:chOff x="0" y="0"/>
            <a:chExt cx="812800" cy="25108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97118" y="2384162"/>
            <a:ext cx="969409" cy="96940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97118" y="3565108"/>
            <a:ext cx="969409" cy="96940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97118" y="4746054"/>
            <a:ext cx="969409" cy="9694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97118" y="5927000"/>
            <a:ext cx="969409" cy="96940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297118" y="7107945"/>
            <a:ext cx="969409" cy="96940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97118" y="8288891"/>
            <a:ext cx="969409" cy="96940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06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11231" y="1028700"/>
            <a:ext cx="1652841" cy="165284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8884" y="0"/>
                  </a:moveTo>
                  <a:lnTo>
                    <a:pt x="573916" y="0"/>
                  </a:lnTo>
                  <a:cubicBezTo>
                    <a:pt x="705848" y="0"/>
                    <a:pt x="812800" y="106952"/>
                    <a:pt x="812800" y="238884"/>
                  </a:cubicBezTo>
                  <a:lnTo>
                    <a:pt x="812800" y="573916"/>
                  </a:lnTo>
                  <a:cubicBezTo>
                    <a:pt x="812800" y="705848"/>
                    <a:pt x="705848" y="812800"/>
                    <a:pt x="573916" y="812800"/>
                  </a:cubicBezTo>
                  <a:lnTo>
                    <a:pt x="238884" y="812800"/>
                  </a:lnTo>
                  <a:cubicBezTo>
                    <a:pt x="106952" y="812800"/>
                    <a:pt x="0" y="705848"/>
                    <a:pt x="0" y="573916"/>
                  </a:cubicBezTo>
                  <a:lnTo>
                    <a:pt x="0" y="238884"/>
                  </a:lnTo>
                  <a:cubicBezTo>
                    <a:pt x="0" y="106952"/>
                    <a:pt x="106952" y="0"/>
                    <a:pt x="238884" y="0"/>
                  </a:cubicBezTo>
                  <a:close/>
                </a:path>
              </a:pathLst>
            </a:custGeom>
            <a:solidFill>
              <a:srgbClr val="B0C7C8">
                <a:alpha val="2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814124" y="816351"/>
            <a:ext cx="771724" cy="77172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919457" y="8414693"/>
            <a:ext cx="3744615" cy="374461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B0C7C8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297118" y="692526"/>
            <a:ext cx="7494647" cy="115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87"/>
              </a:lnSpc>
            </a:pPr>
            <a:r>
              <a:rPr lang="en-US" sz="6776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ÍNDICE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85829" y="2633916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Presentació general del treball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485829" y="3814862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Objectiu: material i mètodes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485829" y="4995808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Resultat I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485829" y="7357700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Punts forts / punts febles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485829" y="8538646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Recomanacions finals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485829" y="6176754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Discusió-conclussió per part dels autors</a:t>
            </a:r>
          </a:p>
        </p:txBody>
      </p:sp>
      <p:sp>
        <p:nvSpPr>
          <p:cNvPr id="45" name="Freeform 45"/>
          <p:cNvSpPr/>
          <p:nvPr/>
        </p:nvSpPr>
        <p:spPr>
          <a:xfrm>
            <a:off x="0" y="0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770594" cy="10287000"/>
            <a:chOff x="0" y="0"/>
            <a:chExt cx="178320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5716" y="630594"/>
            <a:ext cx="5164987" cy="26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PRESENTACIÓ GENERAL DEL TREBALL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357338" y="2374195"/>
            <a:ext cx="732337" cy="7323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9B61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78430" y="3030332"/>
            <a:ext cx="9328172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don't just create campaigns; we craft strategies. Our team conducts in-depth market research to understand your industry, identify opportunities, and develop a customized roadmap.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78430" y="2505414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Strategic Insights: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357338" y="4698241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9B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278430" y="5354378"/>
            <a:ext cx="9328172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 social media and content marketing to SEO and paid advertising, we leverage a diverse set of channels to maximize your brand's visibility.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78430" y="4829460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Multi-Channel Mastery: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357338" y="7022287"/>
            <a:ext cx="732337" cy="73233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9B61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278430" y="7678424"/>
            <a:ext cx="9328172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Our campaigns are backed by analytics and data-driven insights. By constantly monitoring performance metrics, we fine-tune strategies in real-time, ensuring optimal results.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78430" y="7153505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Data-Driven Precision:</a:t>
            </a:r>
          </a:p>
        </p:txBody>
      </p:sp>
      <p:grpSp>
        <p:nvGrpSpPr>
          <p:cNvPr id="24" name="Group 24"/>
          <p:cNvGrpSpPr/>
          <p:nvPr/>
        </p:nvGrpSpPr>
        <p:grpSpPr>
          <a:xfrm rot="5400000">
            <a:off x="8278430" y="340111"/>
            <a:ext cx="1479329" cy="147932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B0C7C8">
                <a:alpha val="2980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9293368" y="1219358"/>
            <a:ext cx="771724" cy="77172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4040546" y="0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43194"/>
            <a:chOff x="0" y="0"/>
            <a:chExt cx="4816593" cy="406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6438"/>
            </a:xfrm>
            <a:custGeom>
              <a:avLst/>
              <a:gdLst/>
              <a:ahLst/>
              <a:cxnLst/>
              <a:rect l="l" t="t" r="r" b="b"/>
              <a:pathLst>
                <a:path w="4816592" h="406438">
                  <a:moveTo>
                    <a:pt x="0" y="0"/>
                  </a:moveTo>
                  <a:lnTo>
                    <a:pt x="4816592" y="0"/>
                  </a:lnTo>
                  <a:lnTo>
                    <a:pt x="4816592" y="406438"/>
                  </a:lnTo>
                  <a:lnTo>
                    <a:pt x="0" y="406438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44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44462" y="2837693"/>
            <a:ext cx="1400966" cy="700483"/>
          </a:xfrm>
          <a:custGeom>
            <a:avLst/>
            <a:gdLst/>
            <a:ahLst/>
            <a:cxnLst/>
            <a:rect l="l" t="t" r="r" b="b"/>
            <a:pathLst>
              <a:path w="1400966" h="700483">
                <a:moveTo>
                  <a:pt x="0" y="0"/>
                </a:moveTo>
                <a:lnTo>
                  <a:pt x="1400965" y="0"/>
                </a:lnTo>
                <a:lnTo>
                  <a:pt x="1400965" y="700483"/>
                </a:lnTo>
                <a:lnTo>
                  <a:pt x="0" y="700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9853" y="296934"/>
            <a:ext cx="107698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OBJECTIU: MATERIAL I MÈTODE</a:t>
            </a:r>
          </a:p>
        </p:txBody>
      </p:sp>
      <p:sp>
        <p:nvSpPr>
          <p:cNvPr id="7" name="Freeform 7"/>
          <p:cNvSpPr/>
          <p:nvPr/>
        </p:nvSpPr>
        <p:spPr>
          <a:xfrm>
            <a:off x="14525667" y="0"/>
            <a:ext cx="3762333" cy="1543194"/>
          </a:xfrm>
          <a:custGeom>
            <a:avLst/>
            <a:gdLst/>
            <a:ahLst/>
            <a:cxnLst/>
            <a:rect l="l" t="t" r="r" b="b"/>
            <a:pathLst>
              <a:path w="3762333" h="1543194">
                <a:moveTo>
                  <a:pt x="0" y="0"/>
                </a:moveTo>
                <a:lnTo>
                  <a:pt x="3762333" y="0"/>
                </a:lnTo>
                <a:lnTo>
                  <a:pt x="3762333" y="1543194"/>
                </a:lnTo>
                <a:lnTo>
                  <a:pt x="0" y="154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434" t="-53137" r="-17693" b="-66354"/>
            </a:stretch>
          </a:blipFill>
        </p:spPr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905000" y="2628900"/>
            <a:ext cx="14325600" cy="6781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41365" y="4748697"/>
            <a:ext cx="219058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701550" y="10052"/>
            <a:ext cx="1242726" cy="10287000"/>
            <a:chOff x="0" y="0"/>
            <a:chExt cx="32730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302" cy="2709333"/>
            </a:xfrm>
            <a:custGeom>
              <a:avLst/>
              <a:gdLst/>
              <a:ahLst/>
              <a:cxnLst/>
              <a:rect l="l" t="t" r="r" b="b"/>
              <a:pathLst>
                <a:path w="327302" h="2709333">
                  <a:moveTo>
                    <a:pt x="163651" y="0"/>
                  </a:moveTo>
                  <a:lnTo>
                    <a:pt x="163651" y="0"/>
                  </a:lnTo>
                  <a:cubicBezTo>
                    <a:pt x="207054" y="0"/>
                    <a:pt x="248679" y="17242"/>
                    <a:pt x="279370" y="47932"/>
                  </a:cubicBezTo>
                  <a:cubicBezTo>
                    <a:pt x="310060" y="78623"/>
                    <a:pt x="327302" y="120248"/>
                    <a:pt x="327302" y="163651"/>
                  </a:cubicBezTo>
                  <a:lnTo>
                    <a:pt x="327302" y="2545682"/>
                  </a:lnTo>
                  <a:cubicBezTo>
                    <a:pt x="327302" y="2589085"/>
                    <a:pt x="310060" y="2630710"/>
                    <a:pt x="279370" y="2661401"/>
                  </a:cubicBezTo>
                  <a:cubicBezTo>
                    <a:pt x="248679" y="2692091"/>
                    <a:pt x="207054" y="2709333"/>
                    <a:pt x="163651" y="2709333"/>
                  </a:cubicBezTo>
                  <a:lnTo>
                    <a:pt x="163651" y="2709333"/>
                  </a:lnTo>
                  <a:cubicBezTo>
                    <a:pt x="120248" y="2709333"/>
                    <a:pt x="78623" y="2692091"/>
                    <a:pt x="47932" y="2661401"/>
                  </a:cubicBezTo>
                  <a:cubicBezTo>
                    <a:pt x="17242" y="2630710"/>
                    <a:pt x="0" y="2589085"/>
                    <a:pt x="0" y="2545682"/>
                  </a:cubicBezTo>
                  <a:lnTo>
                    <a:pt x="0" y="163651"/>
                  </a:lnTo>
                  <a:cubicBezTo>
                    <a:pt x="0" y="120248"/>
                    <a:pt x="17242" y="78623"/>
                    <a:pt x="47932" y="47932"/>
                  </a:cubicBezTo>
                  <a:cubicBezTo>
                    <a:pt x="78623" y="17242"/>
                    <a:pt x="120248" y="0"/>
                    <a:pt x="163651" y="0"/>
                  </a:cubicBezTo>
                  <a:close/>
                </a:path>
              </a:pathLst>
            </a:custGeom>
            <a:solidFill>
              <a:srgbClr val="1290D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73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99052" y="1427163"/>
            <a:ext cx="1310100" cy="0"/>
          </a:xfrm>
          <a:prstGeom prst="line">
            <a:avLst/>
          </a:prstGeom>
          <a:ln w="95250" cap="flat">
            <a:solidFill>
              <a:srgbClr val="1290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960952" y="277812"/>
            <a:ext cx="870861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RESULTATS 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ACD2D5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2362" y="8544824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  <p:sp>
        <p:nvSpPr>
          <p:cNvPr id="19" name="Marcador de contenido 18"/>
          <p:cNvSpPr>
            <a:spLocks noGrp="1"/>
          </p:cNvSpPr>
          <p:nvPr>
            <p:ph idx="1"/>
          </p:nvPr>
        </p:nvSpPr>
        <p:spPr>
          <a:xfrm>
            <a:off x="2111364" y="2055156"/>
            <a:ext cx="14520583" cy="73044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41365" y="4748697"/>
            <a:ext cx="219058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701550" y="10052"/>
            <a:ext cx="1242726" cy="10287000"/>
            <a:chOff x="0" y="0"/>
            <a:chExt cx="32730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302" cy="2709333"/>
            </a:xfrm>
            <a:custGeom>
              <a:avLst/>
              <a:gdLst/>
              <a:ahLst/>
              <a:cxnLst/>
              <a:rect l="l" t="t" r="r" b="b"/>
              <a:pathLst>
                <a:path w="327302" h="2709333">
                  <a:moveTo>
                    <a:pt x="163651" y="0"/>
                  </a:moveTo>
                  <a:lnTo>
                    <a:pt x="163651" y="0"/>
                  </a:lnTo>
                  <a:cubicBezTo>
                    <a:pt x="207054" y="0"/>
                    <a:pt x="248679" y="17242"/>
                    <a:pt x="279370" y="47932"/>
                  </a:cubicBezTo>
                  <a:cubicBezTo>
                    <a:pt x="310060" y="78623"/>
                    <a:pt x="327302" y="120248"/>
                    <a:pt x="327302" y="163651"/>
                  </a:cubicBezTo>
                  <a:lnTo>
                    <a:pt x="327302" y="2545682"/>
                  </a:lnTo>
                  <a:cubicBezTo>
                    <a:pt x="327302" y="2589085"/>
                    <a:pt x="310060" y="2630710"/>
                    <a:pt x="279370" y="2661401"/>
                  </a:cubicBezTo>
                  <a:cubicBezTo>
                    <a:pt x="248679" y="2692091"/>
                    <a:pt x="207054" y="2709333"/>
                    <a:pt x="163651" y="2709333"/>
                  </a:cubicBezTo>
                  <a:lnTo>
                    <a:pt x="163651" y="2709333"/>
                  </a:lnTo>
                  <a:cubicBezTo>
                    <a:pt x="120248" y="2709333"/>
                    <a:pt x="78623" y="2692091"/>
                    <a:pt x="47932" y="2661401"/>
                  </a:cubicBezTo>
                  <a:cubicBezTo>
                    <a:pt x="17242" y="2630710"/>
                    <a:pt x="0" y="2589085"/>
                    <a:pt x="0" y="2545682"/>
                  </a:cubicBezTo>
                  <a:lnTo>
                    <a:pt x="0" y="163651"/>
                  </a:lnTo>
                  <a:cubicBezTo>
                    <a:pt x="0" y="120248"/>
                    <a:pt x="17242" y="78623"/>
                    <a:pt x="47932" y="47932"/>
                  </a:cubicBezTo>
                  <a:cubicBezTo>
                    <a:pt x="78623" y="17242"/>
                    <a:pt x="120248" y="0"/>
                    <a:pt x="163651" y="0"/>
                  </a:cubicBezTo>
                  <a:close/>
                </a:path>
              </a:pathLst>
            </a:custGeom>
            <a:solidFill>
              <a:srgbClr val="1290D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73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99052" y="1427163"/>
            <a:ext cx="1310100" cy="0"/>
          </a:xfrm>
          <a:prstGeom prst="line">
            <a:avLst/>
          </a:prstGeom>
          <a:ln w="95250" cap="flat">
            <a:solidFill>
              <a:srgbClr val="1290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960952" y="277812"/>
            <a:ext cx="870861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RESULTATS 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ACD2D5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2362" y="8544824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  <p:sp>
        <p:nvSpPr>
          <p:cNvPr id="19" name="Marcador de contenido 18"/>
          <p:cNvSpPr>
            <a:spLocks noGrp="1"/>
          </p:cNvSpPr>
          <p:nvPr>
            <p:ph idx="1"/>
          </p:nvPr>
        </p:nvSpPr>
        <p:spPr>
          <a:xfrm>
            <a:off x="2599300" y="2372643"/>
            <a:ext cx="13671460" cy="587690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41365" y="4748697"/>
            <a:ext cx="219058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701550" y="10052"/>
            <a:ext cx="1242726" cy="10287000"/>
            <a:chOff x="0" y="0"/>
            <a:chExt cx="32730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302" cy="2709333"/>
            </a:xfrm>
            <a:custGeom>
              <a:avLst/>
              <a:gdLst/>
              <a:ahLst/>
              <a:cxnLst/>
              <a:rect l="l" t="t" r="r" b="b"/>
              <a:pathLst>
                <a:path w="327302" h="2709333">
                  <a:moveTo>
                    <a:pt x="163651" y="0"/>
                  </a:moveTo>
                  <a:lnTo>
                    <a:pt x="163651" y="0"/>
                  </a:lnTo>
                  <a:cubicBezTo>
                    <a:pt x="207054" y="0"/>
                    <a:pt x="248679" y="17242"/>
                    <a:pt x="279370" y="47932"/>
                  </a:cubicBezTo>
                  <a:cubicBezTo>
                    <a:pt x="310060" y="78623"/>
                    <a:pt x="327302" y="120248"/>
                    <a:pt x="327302" y="163651"/>
                  </a:cubicBezTo>
                  <a:lnTo>
                    <a:pt x="327302" y="2545682"/>
                  </a:lnTo>
                  <a:cubicBezTo>
                    <a:pt x="327302" y="2589085"/>
                    <a:pt x="310060" y="2630710"/>
                    <a:pt x="279370" y="2661401"/>
                  </a:cubicBezTo>
                  <a:cubicBezTo>
                    <a:pt x="248679" y="2692091"/>
                    <a:pt x="207054" y="2709333"/>
                    <a:pt x="163651" y="2709333"/>
                  </a:cubicBezTo>
                  <a:lnTo>
                    <a:pt x="163651" y="2709333"/>
                  </a:lnTo>
                  <a:cubicBezTo>
                    <a:pt x="120248" y="2709333"/>
                    <a:pt x="78623" y="2692091"/>
                    <a:pt x="47932" y="2661401"/>
                  </a:cubicBezTo>
                  <a:cubicBezTo>
                    <a:pt x="17242" y="2630710"/>
                    <a:pt x="0" y="2589085"/>
                    <a:pt x="0" y="2545682"/>
                  </a:cubicBezTo>
                  <a:lnTo>
                    <a:pt x="0" y="163651"/>
                  </a:lnTo>
                  <a:cubicBezTo>
                    <a:pt x="0" y="120248"/>
                    <a:pt x="17242" y="78623"/>
                    <a:pt x="47932" y="47932"/>
                  </a:cubicBezTo>
                  <a:cubicBezTo>
                    <a:pt x="78623" y="17242"/>
                    <a:pt x="120248" y="0"/>
                    <a:pt x="163651" y="0"/>
                  </a:cubicBezTo>
                  <a:close/>
                </a:path>
              </a:pathLst>
            </a:custGeom>
            <a:solidFill>
              <a:srgbClr val="1290D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73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99052" y="1427163"/>
            <a:ext cx="1310100" cy="0"/>
          </a:xfrm>
          <a:prstGeom prst="line">
            <a:avLst/>
          </a:prstGeom>
          <a:ln w="95250" cap="flat">
            <a:solidFill>
              <a:srgbClr val="1290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960952" y="277812"/>
            <a:ext cx="870861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RESULTATS 3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ACD2D5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2362" y="8544824"/>
            <a:ext cx="4247454" cy="1742176"/>
          </a:xfrm>
          <a:custGeom>
            <a:avLst/>
            <a:gdLst/>
            <a:ahLst/>
            <a:cxnLst/>
            <a:rect l="l" t="t" r="r" b="b"/>
            <a:pathLst>
              <a:path w="4247454" h="1742176">
                <a:moveTo>
                  <a:pt x="0" y="0"/>
                </a:moveTo>
                <a:lnTo>
                  <a:pt x="4247454" y="0"/>
                </a:lnTo>
                <a:lnTo>
                  <a:pt x="4247454" y="1742176"/>
                </a:lnTo>
                <a:lnTo>
                  <a:pt x="0" y="174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34" t="-53137" r="-17693" b="-66354"/>
            </a:stretch>
          </a:blipFill>
        </p:spPr>
      </p:sp>
      <p:sp>
        <p:nvSpPr>
          <p:cNvPr id="19" name="Marcador de contenido 18"/>
          <p:cNvSpPr>
            <a:spLocks noGrp="1"/>
          </p:cNvSpPr>
          <p:nvPr>
            <p:ph idx="1"/>
          </p:nvPr>
        </p:nvSpPr>
        <p:spPr>
          <a:xfrm>
            <a:off x="2584639" y="1702376"/>
            <a:ext cx="13603268" cy="663736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43194"/>
            <a:chOff x="0" y="0"/>
            <a:chExt cx="4816593" cy="406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6438"/>
            </a:xfrm>
            <a:custGeom>
              <a:avLst/>
              <a:gdLst/>
              <a:ahLst/>
              <a:cxnLst/>
              <a:rect l="l" t="t" r="r" b="b"/>
              <a:pathLst>
                <a:path w="4816592" h="406438">
                  <a:moveTo>
                    <a:pt x="0" y="0"/>
                  </a:moveTo>
                  <a:lnTo>
                    <a:pt x="4816592" y="0"/>
                  </a:lnTo>
                  <a:lnTo>
                    <a:pt x="4816592" y="406438"/>
                  </a:lnTo>
                  <a:lnTo>
                    <a:pt x="0" y="406438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44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44462" y="2837693"/>
            <a:ext cx="1400966" cy="700483"/>
          </a:xfrm>
          <a:custGeom>
            <a:avLst/>
            <a:gdLst/>
            <a:ahLst/>
            <a:cxnLst/>
            <a:rect l="l" t="t" r="r" b="b"/>
            <a:pathLst>
              <a:path w="1400966" h="700483">
                <a:moveTo>
                  <a:pt x="0" y="0"/>
                </a:moveTo>
                <a:lnTo>
                  <a:pt x="1400965" y="0"/>
                </a:lnTo>
                <a:lnTo>
                  <a:pt x="1400965" y="700483"/>
                </a:lnTo>
                <a:lnTo>
                  <a:pt x="0" y="700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9853" y="325509"/>
            <a:ext cx="1408190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79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DISCUSIÓ-CONCLUSSIÓ PER PART DELS AUTORS</a:t>
            </a:r>
          </a:p>
        </p:txBody>
      </p:sp>
      <p:sp>
        <p:nvSpPr>
          <p:cNvPr id="7" name="Freeform 7"/>
          <p:cNvSpPr/>
          <p:nvPr/>
        </p:nvSpPr>
        <p:spPr>
          <a:xfrm>
            <a:off x="14525667" y="0"/>
            <a:ext cx="3762333" cy="1543194"/>
          </a:xfrm>
          <a:custGeom>
            <a:avLst/>
            <a:gdLst/>
            <a:ahLst/>
            <a:cxnLst/>
            <a:rect l="l" t="t" r="r" b="b"/>
            <a:pathLst>
              <a:path w="3762333" h="1543194">
                <a:moveTo>
                  <a:pt x="0" y="0"/>
                </a:moveTo>
                <a:lnTo>
                  <a:pt x="3762333" y="0"/>
                </a:lnTo>
                <a:lnTo>
                  <a:pt x="3762333" y="1543194"/>
                </a:lnTo>
                <a:lnTo>
                  <a:pt x="0" y="154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434" t="-53137" r="-17693" b="-66354"/>
            </a:stretch>
          </a:blipFill>
        </p:spPr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905000" y="2171700"/>
            <a:ext cx="14068467" cy="7277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43194"/>
            <a:chOff x="0" y="0"/>
            <a:chExt cx="4816593" cy="406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6438"/>
            </a:xfrm>
            <a:custGeom>
              <a:avLst/>
              <a:gdLst/>
              <a:ahLst/>
              <a:cxnLst/>
              <a:rect l="l" t="t" r="r" b="b"/>
              <a:pathLst>
                <a:path w="4816592" h="406438">
                  <a:moveTo>
                    <a:pt x="0" y="0"/>
                  </a:moveTo>
                  <a:lnTo>
                    <a:pt x="4816592" y="0"/>
                  </a:lnTo>
                  <a:lnTo>
                    <a:pt x="4816592" y="406438"/>
                  </a:lnTo>
                  <a:lnTo>
                    <a:pt x="0" y="406438"/>
                  </a:lnTo>
                  <a:close/>
                </a:path>
              </a:pathLst>
            </a:custGeom>
            <a:solidFill>
              <a:srgbClr val="138F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44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44462" y="2837693"/>
            <a:ext cx="1400966" cy="700483"/>
          </a:xfrm>
          <a:custGeom>
            <a:avLst/>
            <a:gdLst/>
            <a:ahLst/>
            <a:cxnLst/>
            <a:rect l="l" t="t" r="r" b="b"/>
            <a:pathLst>
              <a:path w="1400966" h="700483">
                <a:moveTo>
                  <a:pt x="0" y="0"/>
                </a:moveTo>
                <a:lnTo>
                  <a:pt x="1400965" y="0"/>
                </a:lnTo>
                <a:lnTo>
                  <a:pt x="1400965" y="700483"/>
                </a:lnTo>
                <a:lnTo>
                  <a:pt x="0" y="700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9853" y="325509"/>
            <a:ext cx="1408190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79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PUNTS FORTS / PUNTS FEBLES </a:t>
            </a:r>
          </a:p>
        </p:txBody>
      </p:sp>
      <p:sp>
        <p:nvSpPr>
          <p:cNvPr id="7" name="Freeform 7"/>
          <p:cNvSpPr/>
          <p:nvPr/>
        </p:nvSpPr>
        <p:spPr>
          <a:xfrm>
            <a:off x="14525667" y="0"/>
            <a:ext cx="3762333" cy="1543194"/>
          </a:xfrm>
          <a:custGeom>
            <a:avLst/>
            <a:gdLst/>
            <a:ahLst/>
            <a:cxnLst/>
            <a:rect l="l" t="t" r="r" b="b"/>
            <a:pathLst>
              <a:path w="3762333" h="1543194">
                <a:moveTo>
                  <a:pt x="0" y="0"/>
                </a:moveTo>
                <a:lnTo>
                  <a:pt x="3762333" y="0"/>
                </a:lnTo>
                <a:lnTo>
                  <a:pt x="3762333" y="1543194"/>
                </a:lnTo>
                <a:lnTo>
                  <a:pt x="0" y="154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434" t="-53137" r="-17693" b="-66354"/>
            </a:stretch>
          </a:blipFill>
        </p:spPr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3000253" y="2171700"/>
            <a:ext cx="11963400" cy="7277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276</Words>
  <Application>Microsoft Office PowerPoint</Application>
  <PresentationFormat>Personalizado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Garet Bold</vt:lpstr>
      <vt:lpstr>Open Sans</vt:lpstr>
      <vt:lpstr>Arial</vt:lpstr>
      <vt:lpstr>Calibri</vt:lpstr>
      <vt:lpstr>Inter</vt:lpstr>
      <vt:lpstr>Montserrat Semi-Bold</vt:lpstr>
      <vt:lpstr>Garet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cp:lastModifiedBy>Usuario de Windows</cp:lastModifiedBy>
  <cp:revision>2</cp:revision>
  <dcterms:created xsi:type="dcterms:W3CDTF">2006-08-16T00:00:00Z</dcterms:created>
  <dcterms:modified xsi:type="dcterms:W3CDTF">2026-01-28T06:54:23Z</dcterms:modified>
  <dc:identifier>DAG_m2VHsOw</dc:identifier>
</cp:coreProperties>
</file>