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8" r:id="rId3"/>
    <p:sldId id="297" r:id="rId4"/>
    <p:sldId id="301" r:id="rId5"/>
    <p:sldId id="260" r:id="rId6"/>
    <p:sldId id="261" r:id="rId7"/>
    <p:sldId id="262" r:id="rId8"/>
    <p:sldId id="266" r:id="rId9"/>
    <p:sldId id="265" r:id="rId10"/>
    <p:sldId id="268" r:id="rId11"/>
    <p:sldId id="294" r:id="rId12"/>
    <p:sldId id="292" r:id="rId13"/>
    <p:sldId id="276" r:id="rId14"/>
    <p:sldId id="280" r:id="rId15"/>
    <p:sldId id="283" r:id="rId16"/>
    <p:sldId id="299" r:id="rId17"/>
    <p:sldId id="300" r:id="rId18"/>
    <p:sldId id="289" r:id="rId19"/>
    <p:sldId id="293" r:id="rId20"/>
    <p:sldId id="267" r:id="rId21"/>
    <p:sldId id="279" r:id="rId22"/>
    <p:sldId id="278" r:id="rId23"/>
    <p:sldId id="281" r:id="rId24"/>
    <p:sldId id="284" r:id="rId25"/>
    <p:sldId id="296" r:id="rId26"/>
    <p:sldId id="275" r:id="rId27"/>
    <p:sldId id="30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A169CA-FE05-4BB2-8F83-A2FEAC7C78DC}" type="doc">
      <dgm:prSet loTypeId="urn:microsoft.com/office/officeart/2005/8/layout/process1" loCatId="process" qsTypeId="urn:microsoft.com/office/officeart/2005/8/quickstyle/simple3" qsCatId="simple" csTypeId="urn:microsoft.com/office/officeart/2005/8/colors/accent3_1" csCatId="accent3" phldr="1"/>
      <dgm:spPr/>
    </dgm:pt>
    <dgm:pt modelId="{28587188-E133-4830-BB9E-3A159CFAED4B}">
      <dgm:prSet phldrT="[Texto]"/>
      <dgm:spPr/>
      <dgm:t>
        <a:bodyPr/>
        <a:lstStyle/>
        <a:p>
          <a:r>
            <a:rPr lang="es-ES" dirty="0" smtClean="0">
              <a:latin typeface="+mn-lt"/>
              <a:cs typeface="Times New Roman" pitchFamily="18" charset="0"/>
            </a:rPr>
            <a:t>152 </a:t>
          </a:r>
          <a:r>
            <a:rPr lang="es-ES" dirty="0" err="1" smtClean="0">
              <a:latin typeface="+mn-lt"/>
              <a:cs typeface="Times New Roman" pitchFamily="18" charset="0"/>
            </a:rPr>
            <a:t>pacients</a:t>
          </a:r>
          <a:endParaRPr lang="es-ES" dirty="0">
            <a:latin typeface="+mn-lt"/>
          </a:endParaRPr>
        </a:p>
      </dgm:t>
    </dgm:pt>
    <dgm:pt modelId="{BBBECE92-E20C-485D-A091-F3DE796EFD3A}" type="parTrans" cxnId="{3CA96BD3-2C1D-4105-8638-13C73D7D1DC5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BF4B3652-DCE5-4D98-943D-96FD2C0910E1}" type="sibTrans" cxnId="{3CA96BD3-2C1D-4105-8638-13C73D7D1DC5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F6E05D74-044D-46B1-9344-4113647E36AC}">
      <dgm:prSet phldrT="[Texto]" custT="1"/>
      <dgm:spPr/>
      <dgm:t>
        <a:bodyPr/>
        <a:lstStyle/>
        <a:p>
          <a:r>
            <a:rPr lang="es-ES" sz="1400" b="1" dirty="0" smtClean="0">
              <a:effectLst/>
              <a:latin typeface="+mn-lt"/>
              <a:cs typeface="Times New Roman" pitchFamily="18" charset="0"/>
            </a:rPr>
            <a:t>99 </a:t>
          </a:r>
          <a:r>
            <a:rPr lang="es-ES" sz="1400" b="1" dirty="0" err="1" smtClean="0">
              <a:effectLst/>
              <a:latin typeface="+mn-lt"/>
              <a:cs typeface="Times New Roman" pitchFamily="18" charset="0"/>
            </a:rPr>
            <a:t>biòpsies</a:t>
          </a:r>
          <a:r>
            <a:rPr lang="es-ES" sz="1400" b="1" dirty="0" smtClean="0">
              <a:effectLst/>
              <a:latin typeface="+mn-lt"/>
              <a:cs typeface="Times New Roman" pitchFamily="18" charset="0"/>
            </a:rPr>
            <a:t> </a:t>
          </a:r>
          <a:r>
            <a:rPr lang="es-ES" sz="1100" dirty="0" smtClean="0">
              <a:latin typeface="+mn-lt"/>
              <a:cs typeface="Times New Roman" pitchFamily="18" charset="0"/>
            </a:rPr>
            <a:t>(0.65/</a:t>
          </a:r>
          <a:r>
            <a:rPr lang="es-ES" sz="1100" dirty="0" err="1" smtClean="0">
              <a:latin typeface="+mn-lt"/>
              <a:cs typeface="Times New Roman" pitchFamily="18" charset="0"/>
            </a:rPr>
            <a:t>pacient</a:t>
          </a:r>
          <a:r>
            <a:rPr lang="es-ES" sz="1100" dirty="0" smtClean="0">
              <a:latin typeface="+mn-lt"/>
              <a:cs typeface="Times New Roman" pitchFamily="18" charset="0"/>
            </a:rPr>
            <a:t>)</a:t>
          </a:r>
          <a:endParaRPr lang="es-ES" sz="1100" dirty="0">
            <a:latin typeface="+mn-lt"/>
          </a:endParaRPr>
        </a:p>
      </dgm:t>
    </dgm:pt>
    <dgm:pt modelId="{9BAE7207-788A-47F3-9736-CE2D44D55C9C}" type="parTrans" cxnId="{19FBE46D-B61E-4C0C-B13B-55D83D98AF36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B684875D-AE4E-424D-8B66-53A379CBAB8D}" type="sibTrans" cxnId="{19FBE46D-B61E-4C0C-B13B-55D83D98AF36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23B05308-699C-4EEE-8D3B-B2FFC5FA0E0A}">
      <dgm:prSet phldrT="[Texto]" custT="1"/>
      <dgm:spPr/>
      <dgm:t>
        <a:bodyPr/>
        <a:lstStyle/>
        <a:p>
          <a:r>
            <a:rPr lang="es-ES" sz="1400" b="1" dirty="0" smtClean="0">
              <a:effectLst/>
              <a:latin typeface="+mn-lt"/>
              <a:cs typeface="Times New Roman" pitchFamily="18" charset="0"/>
            </a:rPr>
            <a:t>13 </a:t>
          </a:r>
          <a:r>
            <a:rPr lang="es-ES" sz="1400" b="1" dirty="0" err="1" smtClean="0">
              <a:effectLst/>
              <a:latin typeface="+mn-lt"/>
              <a:cs typeface="Times New Roman" pitchFamily="18" charset="0"/>
            </a:rPr>
            <a:t>melanomes</a:t>
          </a:r>
          <a:r>
            <a:rPr lang="es-ES" sz="1400" b="1" dirty="0" smtClean="0">
              <a:effectLst/>
              <a:latin typeface="+mn-lt"/>
              <a:cs typeface="Times New Roman" pitchFamily="18" charset="0"/>
            </a:rPr>
            <a:t> (13.1%)</a:t>
          </a:r>
        </a:p>
        <a:p>
          <a:endParaRPr lang="es-ES" sz="1100" b="1" dirty="0" smtClean="0">
            <a:effectLst/>
            <a:latin typeface="+mn-lt"/>
            <a:cs typeface="Times New Roman" pitchFamily="18" charset="0"/>
          </a:endParaRPr>
        </a:p>
        <a:p>
          <a:r>
            <a:rPr lang="es-ES" sz="1100" dirty="0" smtClean="0">
              <a:latin typeface="+mn-lt"/>
              <a:cs typeface="Times New Roman" pitchFamily="18" charset="0"/>
            </a:rPr>
            <a:t>39 </a:t>
          </a:r>
          <a:r>
            <a:rPr lang="es-ES" sz="1100" dirty="0" err="1" smtClean="0">
              <a:latin typeface="+mn-lt"/>
              <a:cs typeface="Times New Roman" pitchFamily="18" charset="0"/>
            </a:rPr>
            <a:t>nevus</a:t>
          </a:r>
          <a:r>
            <a:rPr lang="es-ES" sz="1100" dirty="0" smtClean="0">
              <a:latin typeface="+mn-lt"/>
              <a:cs typeface="Times New Roman" pitchFamily="18" charset="0"/>
            </a:rPr>
            <a:t> </a:t>
          </a:r>
          <a:r>
            <a:rPr lang="es-ES" sz="1100" dirty="0" err="1" smtClean="0">
              <a:latin typeface="+mn-lt"/>
              <a:cs typeface="Times New Roman" pitchFamily="18" charset="0"/>
            </a:rPr>
            <a:t>atípia</a:t>
          </a:r>
          <a:r>
            <a:rPr lang="es-ES" sz="1100" dirty="0" smtClean="0">
              <a:latin typeface="+mn-lt"/>
              <a:cs typeface="Times New Roman" pitchFamily="18" charset="0"/>
            </a:rPr>
            <a:t> </a:t>
          </a:r>
          <a:r>
            <a:rPr lang="es-ES" sz="1100" dirty="0" err="1" smtClean="0">
              <a:latin typeface="+mn-lt"/>
              <a:cs typeface="Times New Roman" pitchFamily="18" charset="0"/>
            </a:rPr>
            <a:t>lleu</a:t>
          </a:r>
          <a:r>
            <a:rPr lang="es-ES" sz="1100" dirty="0" smtClean="0">
              <a:latin typeface="+mn-lt"/>
              <a:cs typeface="Times New Roman" pitchFamily="18" charset="0"/>
            </a:rPr>
            <a:t>  (39.4%)</a:t>
          </a:r>
        </a:p>
        <a:p>
          <a:endParaRPr lang="es-ES" sz="1100" dirty="0" smtClean="0">
            <a:latin typeface="+mn-lt"/>
            <a:cs typeface="Times New Roman" pitchFamily="18" charset="0"/>
          </a:endParaRPr>
        </a:p>
        <a:p>
          <a:r>
            <a:rPr lang="es-ES" sz="1100" dirty="0" smtClean="0">
              <a:latin typeface="+mn-lt"/>
              <a:cs typeface="Times New Roman" pitchFamily="18" charset="0"/>
            </a:rPr>
            <a:t>45 </a:t>
          </a:r>
          <a:r>
            <a:rPr lang="es-ES" sz="1100" dirty="0" err="1" smtClean="0">
              <a:latin typeface="+mn-lt"/>
              <a:cs typeface="Times New Roman" pitchFamily="18" charset="0"/>
            </a:rPr>
            <a:t>nevus</a:t>
          </a:r>
          <a:r>
            <a:rPr lang="es-ES" sz="1100" dirty="0" smtClean="0">
              <a:latin typeface="+mn-lt"/>
              <a:cs typeface="Times New Roman" pitchFamily="18" charset="0"/>
            </a:rPr>
            <a:t> </a:t>
          </a:r>
          <a:r>
            <a:rPr lang="es-ES" sz="1100" dirty="0" err="1" smtClean="0">
              <a:latin typeface="+mn-lt"/>
              <a:cs typeface="Times New Roman" pitchFamily="18" charset="0"/>
            </a:rPr>
            <a:t>atípia</a:t>
          </a:r>
          <a:r>
            <a:rPr lang="es-ES" sz="1100" dirty="0" smtClean="0">
              <a:latin typeface="+mn-lt"/>
              <a:cs typeface="Times New Roman" pitchFamily="18" charset="0"/>
            </a:rPr>
            <a:t> moderada-</a:t>
          </a:r>
          <a:r>
            <a:rPr lang="es-ES" sz="1100" dirty="0" err="1" smtClean="0">
              <a:latin typeface="+mn-lt"/>
              <a:cs typeface="Times New Roman" pitchFamily="18" charset="0"/>
            </a:rPr>
            <a:t>greu</a:t>
          </a:r>
          <a:r>
            <a:rPr lang="es-ES" sz="1100" dirty="0" smtClean="0">
              <a:latin typeface="+mn-lt"/>
              <a:cs typeface="Times New Roman" pitchFamily="18" charset="0"/>
            </a:rPr>
            <a:t> (45.5%)</a:t>
          </a:r>
        </a:p>
        <a:p>
          <a:endParaRPr lang="es-ES" sz="1100" dirty="0" smtClean="0">
            <a:latin typeface="+mn-lt"/>
            <a:cs typeface="Times New Roman" pitchFamily="18" charset="0"/>
          </a:endParaRPr>
        </a:p>
        <a:p>
          <a:r>
            <a:rPr lang="es-ES" sz="1100" dirty="0" smtClean="0">
              <a:latin typeface="+mn-lt"/>
              <a:cs typeface="Times New Roman" pitchFamily="18" charset="0"/>
            </a:rPr>
            <a:t>2 </a:t>
          </a:r>
          <a:r>
            <a:rPr lang="es-ES" sz="1100" dirty="0" err="1" smtClean="0">
              <a:latin typeface="+mn-lt"/>
              <a:cs typeface="Times New Roman" pitchFamily="18" charset="0"/>
            </a:rPr>
            <a:t>nevus</a:t>
          </a:r>
          <a:r>
            <a:rPr lang="es-ES" sz="1100" dirty="0" smtClean="0">
              <a:latin typeface="+mn-lt"/>
              <a:cs typeface="Times New Roman" pitchFamily="18" charset="0"/>
            </a:rPr>
            <a:t> </a:t>
          </a:r>
          <a:r>
            <a:rPr lang="es-ES" sz="1100" dirty="0" err="1" smtClean="0">
              <a:latin typeface="+mn-lt"/>
              <a:cs typeface="Times New Roman" pitchFamily="18" charset="0"/>
            </a:rPr>
            <a:t>comuns</a:t>
          </a:r>
          <a:r>
            <a:rPr lang="es-ES" sz="1100" dirty="0" smtClean="0">
              <a:latin typeface="+mn-lt"/>
              <a:cs typeface="Times New Roman" pitchFamily="18" charset="0"/>
            </a:rPr>
            <a:t> (2.02%)</a:t>
          </a:r>
        </a:p>
        <a:p>
          <a:endParaRPr lang="es-ES" sz="1100" dirty="0" smtClean="0">
            <a:latin typeface="+mn-lt"/>
            <a:cs typeface="Times New Roman" pitchFamily="18" charset="0"/>
          </a:endParaRPr>
        </a:p>
        <a:p>
          <a:r>
            <a:rPr lang="es-ES" sz="1400" b="1" dirty="0" smtClean="0">
              <a:solidFill>
                <a:schemeClr val="tx1"/>
              </a:solidFill>
              <a:latin typeface="+mn-lt"/>
            </a:rPr>
            <a:t>9/13 MM</a:t>
          </a:r>
        </a:p>
        <a:p>
          <a:r>
            <a:rPr lang="es-ES" sz="1400" b="1" dirty="0" smtClean="0">
              <a:solidFill>
                <a:schemeClr val="tx1"/>
              </a:solidFill>
              <a:latin typeface="+mn-lt"/>
            </a:rPr>
            <a:t>sobre </a:t>
          </a:r>
          <a:r>
            <a:rPr lang="es-ES" sz="1400" b="1" dirty="0" err="1" smtClean="0">
              <a:solidFill>
                <a:schemeClr val="tx1"/>
              </a:solidFill>
              <a:latin typeface="+mn-lt"/>
            </a:rPr>
            <a:t>nevus</a:t>
          </a:r>
          <a:r>
            <a:rPr lang="es-ES" sz="1400" b="1" dirty="0" smtClean="0">
              <a:solidFill>
                <a:schemeClr val="tx1"/>
              </a:solidFill>
              <a:latin typeface="+mn-lt"/>
            </a:rPr>
            <a:t> (69.2%) </a:t>
          </a:r>
        </a:p>
        <a:p>
          <a:endParaRPr lang="es-ES" sz="1100" b="1" dirty="0" smtClean="0">
            <a:solidFill>
              <a:srgbClr val="FF0000"/>
            </a:solidFill>
            <a:latin typeface="+mn-lt"/>
          </a:endParaRPr>
        </a:p>
      </dgm:t>
    </dgm:pt>
    <dgm:pt modelId="{BD782962-6EEE-44DA-B0A1-4DA6C28A0DCE}" type="parTrans" cxnId="{B3A8814B-3D51-4F03-AB0F-D8D2EC636A01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77B6266-5628-46B5-91FC-F716088959C6}" type="sibTrans" cxnId="{B3A8814B-3D51-4F03-AB0F-D8D2EC636A01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0ACBE656-BA47-4ABC-B4C7-971B98897C9B}">
      <dgm:prSet custT="1"/>
      <dgm:spPr/>
      <dgm:t>
        <a:bodyPr/>
        <a:lstStyle/>
        <a:p>
          <a:r>
            <a:rPr lang="es-ES" sz="1400" b="1" dirty="0" smtClean="0">
              <a:effectLst/>
              <a:latin typeface="+mn-lt"/>
              <a:cs typeface="Times New Roman" pitchFamily="18" charset="0"/>
            </a:rPr>
            <a:t>Ratio melanoma : benigna </a:t>
          </a:r>
        </a:p>
        <a:p>
          <a:r>
            <a:rPr lang="es-ES" sz="1400" b="1" dirty="0" smtClean="0">
              <a:effectLst/>
              <a:latin typeface="+mn-lt"/>
              <a:cs typeface="Times New Roman" pitchFamily="18" charset="0"/>
            </a:rPr>
            <a:t>1: 7.61</a:t>
          </a:r>
        </a:p>
        <a:p>
          <a:r>
            <a:rPr lang="es-ES" sz="1400" b="1" dirty="0" smtClean="0">
              <a:effectLst/>
              <a:latin typeface="+mn-lt"/>
              <a:cs typeface="Times New Roman" pitchFamily="18" charset="0"/>
            </a:rPr>
            <a:t>Índex Breslow  </a:t>
          </a:r>
          <a:r>
            <a:rPr lang="es-ES" sz="1400" b="1" dirty="0" err="1" smtClean="0">
              <a:effectLst/>
              <a:latin typeface="+mn-lt"/>
              <a:cs typeface="Times New Roman" pitchFamily="18" charset="0"/>
            </a:rPr>
            <a:t>mitjà</a:t>
          </a:r>
          <a:r>
            <a:rPr lang="es-ES" sz="1400" b="1" dirty="0" smtClean="0">
              <a:effectLst/>
              <a:latin typeface="+mn-lt"/>
              <a:cs typeface="Times New Roman" pitchFamily="18" charset="0"/>
            </a:rPr>
            <a:t> 0.19 mm</a:t>
          </a:r>
        </a:p>
        <a:p>
          <a:endParaRPr lang="es-ES" sz="1200" b="1" dirty="0" smtClean="0">
            <a:effectLst/>
            <a:latin typeface="+mn-lt"/>
            <a:cs typeface="Times New Roman" pitchFamily="18" charset="0"/>
          </a:endParaRPr>
        </a:p>
      </dgm:t>
    </dgm:pt>
    <dgm:pt modelId="{43D9CBD7-5F99-403F-B65E-9153106C9E13}" type="parTrans" cxnId="{CF8645FB-AD3B-45FC-8955-00F0A9224E3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23A7971B-891B-4A6C-B334-81EF850F521B}" type="sibTrans" cxnId="{CF8645FB-AD3B-45FC-8955-00F0A9224E3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23AB8707-8C21-415B-914C-31BFBC86D58D}" type="pres">
      <dgm:prSet presAssocID="{C9A169CA-FE05-4BB2-8F83-A2FEAC7C78DC}" presName="Name0" presStyleCnt="0">
        <dgm:presLayoutVars>
          <dgm:dir/>
          <dgm:resizeHandles val="exact"/>
        </dgm:presLayoutVars>
      </dgm:prSet>
      <dgm:spPr/>
    </dgm:pt>
    <dgm:pt modelId="{3C8F52BB-A0AF-40A0-A3B7-3544C2DD4459}" type="pres">
      <dgm:prSet presAssocID="{28587188-E133-4830-BB9E-3A159CFAED4B}" presName="node" presStyleLbl="node1" presStyleIdx="0" presStyleCnt="4" custScaleX="71878" custScaleY="375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36606D-DB6E-483D-A8BA-AE149D1DAF74}" type="pres">
      <dgm:prSet presAssocID="{BF4B3652-DCE5-4D98-943D-96FD2C0910E1}" presName="sibTrans" presStyleLbl="sibTrans2D1" presStyleIdx="0" presStyleCnt="3"/>
      <dgm:spPr/>
      <dgm:t>
        <a:bodyPr/>
        <a:lstStyle/>
        <a:p>
          <a:endParaRPr lang="es-ES"/>
        </a:p>
      </dgm:t>
    </dgm:pt>
    <dgm:pt modelId="{4F5BC931-BC43-41D2-83D6-1A1DE9F06A62}" type="pres">
      <dgm:prSet presAssocID="{BF4B3652-DCE5-4D98-943D-96FD2C0910E1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7D94716A-11F9-44F4-A585-E448D55EE437}" type="pres">
      <dgm:prSet presAssocID="{F6E05D74-044D-46B1-9344-4113647E36AC}" presName="node" presStyleLbl="node1" presStyleIdx="1" presStyleCnt="4" custScaleY="543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F5E3DD-5657-4D76-87BC-5CE3238E6D90}" type="pres">
      <dgm:prSet presAssocID="{B684875D-AE4E-424D-8B66-53A379CBAB8D}" presName="sibTrans" presStyleLbl="sibTrans2D1" presStyleIdx="1" presStyleCnt="3"/>
      <dgm:spPr/>
      <dgm:t>
        <a:bodyPr/>
        <a:lstStyle/>
        <a:p>
          <a:endParaRPr lang="es-ES"/>
        </a:p>
      </dgm:t>
    </dgm:pt>
    <dgm:pt modelId="{78029597-9551-41C0-88C8-8039A3ECC3E2}" type="pres">
      <dgm:prSet presAssocID="{B684875D-AE4E-424D-8B66-53A379CBAB8D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29208073-03E8-4717-9CCB-E051C8B3196C}" type="pres">
      <dgm:prSet presAssocID="{23B05308-699C-4EEE-8D3B-B2FFC5FA0E0A}" presName="node" presStyleLbl="node1" presStyleIdx="2" presStyleCnt="4" custScaleY="264160" custLinFactNeighborX="-3294" custLinFactNeighborY="5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6C2751-8681-4AEF-9C3D-DE6682A9CAA7}" type="pres">
      <dgm:prSet presAssocID="{377B6266-5628-46B5-91FC-F716088959C6}" presName="sibTrans" presStyleLbl="sibTrans2D1" presStyleIdx="2" presStyleCnt="3"/>
      <dgm:spPr/>
      <dgm:t>
        <a:bodyPr/>
        <a:lstStyle/>
        <a:p>
          <a:endParaRPr lang="es-ES"/>
        </a:p>
      </dgm:t>
    </dgm:pt>
    <dgm:pt modelId="{A12234B3-3401-4E08-A95D-77FD638B6DCF}" type="pres">
      <dgm:prSet presAssocID="{377B6266-5628-46B5-91FC-F716088959C6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2A6C25D5-EBA8-45DB-B283-84078523AA78}" type="pres">
      <dgm:prSet presAssocID="{0ACBE656-BA47-4ABC-B4C7-971B98897C9B}" presName="node" presStyleLbl="node1" presStyleIdx="3" presStyleCnt="4" custScaleX="165992" custScaleY="117790" custLinFactNeighborX="63157" custLinFactNeighborY="24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9FBE46D-B61E-4C0C-B13B-55D83D98AF36}" srcId="{C9A169CA-FE05-4BB2-8F83-A2FEAC7C78DC}" destId="{F6E05D74-044D-46B1-9344-4113647E36AC}" srcOrd="1" destOrd="0" parTransId="{9BAE7207-788A-47F3-9736-CE2D44D55C9C}" sibTransId="{B684875D-AE4E-424D-8B66-53A379CBAB8D}"/>
    <dgm:cxn modelId="{6C11CECA-56BA-4AE2-9D57-988CC0CB5529}" type="presOf" srcId="{BF4B3652-DCE5-4D98-943D-96FD2C0910E1}" destId="{CD36606D-DB6E-483D-A8BA-AE149D1DAF74}" srcOrd="0" destOrd="0" presId="urn:microsoft.com/office/officeart/2005/8/layout/process1"/>
    <dgm:cxn modelId="{626CE4FF-197C-4F58-AF39-F853901760E1}" type="presOf" srcId="{377B6266-5628-46B5-91FC-F716088959C6}" destId="{8E6C2751-8681-4AEF-9C3D-DE6682A9CAA7}" srcOrd="0" destOrd="0" presId="urn:microsoft.com/office/officeart/2005/8/layout/process1"/>
    <dgm:cxn modelId="{7FACA5BD-69E0-4092-B26E-126B20305340}" type="presOf" srcId="{23B05308-699C-4EEE-8D3B-B2FFC5FA0E0A}" destId="{29208073-03E8-4717-9CCB-E051C8B3196C}" srcOrd="0" destOrd="0" presId="urn:microsoft.com/office/officeart/2005/8/layout/process1"/>
    <dgm:cxn modelId="{D7B4D621-186E-4B50-9B23-A7A3A32F5EF7}" type="presOf" srcId="{28587188-E133-4830-BB9E-3A159CFAED4B}" destId="{3C8F52BB-A0AF-40A0-A3B7-3544C2DD4459}" srcOrd="0" destOrd="0" presId="urn:microsoft.com/office/officeart/2005/8/layout/process1"/>
    <dgm:cxn modelId="{3BA56EA2-4995-4E9C-82ED-B82750D8D333}" type="presOf" srcId="{BF4B3652-DCE5-4D98-943D-96FD2C0910E1}" destId="{4F5BC931-BC43-41D2-83D6-1A1DE9F06A62}" srcOrd="1" destOrd="0" presId="urn:microsoft.com/office/officeart/2005/8/layout/process1"/>
    <dgm:cxn modelId="{CCCC1225-7933-4ACB-83FA-507F9E808E8B}" type="presOf" srcId="{F6E05D74-044D-46B1-9344-4113647E36AC}" destId="{7D94716A-11F9-44F4-A585-E448D55EE437}" srcOrd="0" destOrd="0" presId="urn:microsoft.com/office/officeart/2005/8/layout/process1"/>
    <dgm:cxn modelId="{1F3CF9CF-2C9D-4D57-AB16-11511BF1F175}" type="presOf" srcId="{B684875D-AE4E-424D-8B66-53A379CBAB8D}" destId="{78029597-9551-41C0-88C8-8039A3ECC3E2}" srcOrd="1" destOrd="0" presId="urn:microsoft.com/office/officeart/2005/8/layout/process1"/>
    <dgm:cxn modelId="{CF8645FB-AD3B-45FC-8955-00F0A9224E3A}" srcId="{C9A169CA-FE05-4BB2-8F83-A2FEAC7C78DC}" destId="{0ACBE656-BA47-4ABC-B4C7-971B98897C9B}" srcOrd="3" destOrd="0" parTransId="{43D9CBD7-5F99-403F-B65E-9153106C9E13}" sibTransId="{23A7971B-891B-4A6C-B334-81EF850F521B}"/>
    <dgm:cxn modelId="{88C1D285-1998-477F-8577-67B1D516CFA4}" type="presOf" srcId="{C9A169CA-FE05-4BB2-8F83-A2FEAC7C78DC}" destId="{23AB8707-8C21-415B-914C-31BFBC86D58D}" srcOrd="0" destOrd="0" presId="urn:microsoft.com/office/officeart/2005/8/layout/process1"/>
    <dgm:cxn modelId="{71B07FF3-73DB-4456-BB5E-EC26CF0D8472}" type="presOf" srcId="{B684875D-AE4E-424D-8B66-53A379CBAB8D}" destId="{C2F5E3DD-5657-4D76-87BC-5CE3238E6D90}" srcOrd="0" destOrd="0" presId="urn:microsoft.com/office/officeart/2005/8/layout/process1"/>
    <dgm:cxn modelId="{86CC1A1B-1D6A-4E1C-85DA-AF85E9C95BD0}" type="presOf" srcId="{377B6266-5628-46B5-91FC-F716088959C6}" destId="{A12234B3-3401-4E08-A95D-77FD638B6DCF}" srcOrd="1" destOrd="0" presId="urn:microsoft.com/office/officeart/2005/8/layout/process1"/>
    <dgm:cxn modelId="{3CA96BD3-2C1D-4105-8638-13C73D7D1DC5}" srcId="{C9A169CA-FE05-4BB2-8F83-A2FEAC7C78DC}" destId="{28587188-E133-4830-BB9E-3A159CFAED4B}" srcOrd="0" destOrd="0" parTransId="{BBBECE92-E20C-485D-A091-F3DE796EFD3A}" sibTransId="{BF4B3652-DCE5-4D98-943D-96FD2C0910E1}"/>
    <dgm:cxn modelId="{B3A8814B-3D51-4F03-AB0F-D8D2EC636A01}" srcId="{C9A169CA-FE05-4BB2-8F83-A2FEAC7C78DC}" destId="{23B05308-699C-4EEE-8D3B-B2FFC5FA0E0A}" srcOrd="2" destOrd="0" parTransId="{BD782962-6EEE-44DA-B0A1-4DA6C28A0DCE}" sibTransId="{377B6266-5628-46B5-91FC-F716088959C6}"/>
    <dgm:cxn modelId="{1DDADB01-B5F6-45C2-83E0-AE8D881E08E9}" type="presOf" srcId="{0ACBE656-BA47-4ABC-B4C7-971B98897C9B}" destId="{2A6C25D5-EBA8-45DB-B283-84078523AA78}" srcOrd="0" destOrd="0" presId="urn:microsoft.com/office/officeart/2005/8/layout/process1"/>
    <dgm:cxn modelId="{0D012C6D-F1C8-430D-9BB2-157DC8762ABB}" type="presParOf" srcId="{23AB8707-8C21-415B-914C-31BFBC86D58D}" destId="{3C8F52BB-A0AF-40A0-A3B7-3544C2DD4459}" srcOrd="0" destOrd="0" presId="urn:microsoft.com/office/officeart/2005/8/layout/process1"/>
    <dgm:cxn modelId="{59598CC1-3E6F-4EF1-9CC2-44AC67731EBB}" type="presParOf" srcId="{23AB8707-8C21-415B-914C-31BFBC86D58D}" destId="{CD36606D-DB6E-483D-A8BA-AE149D1DAF74}" srcOrd="1" destOrd="0" presId="urn:microsoft.com/office/officeart/2005/8/layout/process1"/>
    <dgm:cxn modelId="{3216C96E-69FB-4ED7-B955-7E6660440634}" type="presParOf" srcId="{CD36606D-DB6E-483D-A8BA-AE149D1DAF74}" destId="{4F5BC931-BC43-41D2-83D6-1A1DE9F06A62}" srcOrd="0" destOrd="0" presId="urn:microsoft.com/office/officeart/2005/8/layout/process1"/>
    <dgm:cxn modelId="{019D3A9B-10C0-4456-BB5E-4F717F4D6B6F}" type="presParOf" srcId="{23AB8707-8C21-415B-914C-31BFBC86D58D}" destId="{7D94716A-11F9-44F4-A585-E448D55EE437}" srcOrd="2" destOrd="0" presId="urn:microsoft.com/office/officeart/2005/8/layout/process1"/>
    <dgm:cxn modelId="{D32C9BC4-8729-47BA-9180-BC266DB9A3CD}" type="presParOf" srcId="{23AB8707-8C21-415B-914C-31BFBC86D58D}" destId="{C2F5E3DD-5657-4D76-87BC-5CE3238E6D90}" srcOrd="3" destOrd="0" presId="urn:microsoft.com/office/officeart/2005/8/layout/process1"/>
    <dgm:cxn modelId="{B7127656-06BA-4A52-B323-4B5742118842}" type="presParOf" srcId="{C2F5E3DD-5657-4D76-87BC-5CE3238E6D90}" destId="{78029597-9551-41C0-88C8-8039A3ECC3E2}" srcOrd="0" destOrd="0" presId="urn:microsoft.com/office/officeart/2005/8/layout/process1"/>
    <dgm:cxn modelId="{B0CA5373-5C72-4467-8EBC-BD69DC8301DD}" type="presParOf" srcId="{23AB8707-8C21-415B-914C-31BFBC86D58D}" destId="{29208073-03E8-4717-9CCB-E051C8B3196C}" srcOrd="4" destOrd="0" presId="urn:microsoft.com/office/officeart/2005/8/layout/process1"/>
    <dgm:cxn modelId="{21C2051E-3D09-4C4D-8A08-A27A3751826B}" type="presParOf" srcId="{23AB8707-8C21-415B-914C-31BFBC86D58D}" destId="{8E6C2751-8681-4AEF-9C3D-DE6682A9CAA7}" srcOrd="5" destOrd="0" presId="urn:microsoft.com/office/officeart/2005/8/layout/process1"/>
    <dgm:cxn modelId="{2B75A016-C57A-47AA-9518-FDAF88DD97CF}" type="presParOf" srcId="{8E6C2751-8681-4AEF-9C3D-DE6682A9CAA7}" destId="{A12234B3-3401-4E08-A95D-77FD638B6DCF}" srcOrd="0" destOrd="0" presId="urn:microsoft.com/office/officeart/2005/8/layout/process1"/>
    <dgm:cxn modelId="{DFE46FFE-3074-4BFB-85EB-ADF7AD2437A3}" type="presParOf" srcId="{23AB8707-8C21-415B-914C-31BFBC86D58D}" destId="{2A6C25D5-EBA8-45DB-B283-84078523AA78}" srcOrd="6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8F52BB-A0AF-40A0-A3B7-3544C2DD4459}">
      <dsp:nvSpPr>
        <dsp:cNvPr id="0" name=""/>
        <dsp:cNvSpPr/>
      </dsp:nvSpPr>
      <dsp:spPr>
        <a:xfrm>
          <a:off x="6102" y="1807560"/>
          <a:ext cx="1229352" cy="4488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+mn-lt"/>
              <a:cs typeface="Times New Roman" pitchFamily="18" charset="0"/>
            </a:rPr>
            <a:t>152 </a:t>
          </a:r>
          <a:r>
            <a:rPr lang="es-ES" sz="1600" kern="1200" dirty="0" err="1" smtClean="0">
              <a:latin typeface="+mn-lt"/>
              <a:cs typeface="Times New Roman" pitchFamily="18" charset="0"/>
            </a:rPr>
            <a:t>pacients</a:t>
          </a:r>
          <a:endParaRPr lang="es-ES" sz="1600" kern="1200" dirty="0">
            <a:latin typeface="+mn-lt"/>
          </a:endParaRPr>
        </a:p>
      </dsp:txBody>
      <dsp:txXfrm>
        <a:off x="6102" y="1807560"/>
        <a:ext cx="1229352" cy="448879"/>
      </dsp:txXfrm>
    </dsp:sp>
    <dsp:sp modelId="{CD36606D-DB6E-483D-A8BA-AE149D1DAF74}">
      <dsp:nvSpPr>
        <dsp:cNvPr id="0" name=""/>
        <dsp:cNvSpPr/>
      </dsp:nvSpPr>
      <dsp:spPr>
        <a:xfrm>
          <a:off x="1406489" y="1819918"/>
          <a:ext cx="362590" cy="424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tint val="6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>
            <a:latin typeface="+mn-lt"/>
          </a:endParaRPr>
        </a:p>
      </dsp:txBody>
      <dsp:txXfrm>
        <a:off x="1406489" y="1819918"/>
        <a:ext cx="362590" cy="424162"/>
      </dsp:txXfrm>
    </dsp:sp>
    <dsp:sp modelId="{7D94716A-11F9-44F4-A585-E448D55EE437}">
      <dsp:nvSpPr>
        <dsp:cNvPr id="0" name=""/>
        <dsp:cNvSpPr/>
      </dsp:nvSpPr>
      <dsp:spPr>
        <a:xfrm>
          <a:off x="1919588" y="1707834"/>
          <a:ext cx="1710332" cy="648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effectLst/>
              <a:latin typeface="+mn-lt"/>
              <a:cs typeface="Times New Roman" pitchFamily="18" charset="0"/>
            </a:rPr>
            <a:t>99 </a:t>
          </a:r>
          <a:r>
            <a:rPr lang="es-ES" sz="1400" b="1" kern="1200" dirty="0" err="1" smtClean="0">
              <a:effectLst/>
              <a:latin typeface="+mn-lt"/>
              <a:cs typeface="Times New Roman" pitchFamily="18" charset="0"/>
            </a:rPr>
            <a:t>biòpsies</a:t>
          </a:r>
          <a:r>
            <a:rPr lang="es-ES" sz="1400" b="1" kern="1200" dirty="0" smtClean="0">
              <a:effectLst/>
              <a:latin typeface="+mn-lt"/>
              <a:cs typeface="Times New Roman" pitchFamily="18" charset="0"/>
            </a:rPr>
            <a:t> </a:t>
          </a:r>
          <a:r>
            <a:rPr lang="es-ES" sz="1100" kern="1200" dirty="0" smtClean="0">
              <a:latin typeface="+mn-lt"/>
              <a:cs typeface="Times New Roman" pitchFamily="18" charset="0"/>
            </a:rPr>
            <a:t>(0.65/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pacient</a:t>
          </a:r>
          <a:r>
            <a:rPr lang="es-ES" sz="1100" kern="1200" dirty="0" smtClean="0">
              <a:latin typeface="+mn-lt"/>
              <a:cs typeface="Times New Roman" pitchFamily="18" charset="0"/>
            </a:rPr>
            <a:t>)</a:t>
          </a:r>
          <a:endParaRPr lang="es-ES" sz="1100" kern="1200" dirty="0">
            <a:latin typeface="+mn-lt"/>
          </a:endParaRPr>
        </a:p>
      </dsp:txBody>
      <dsp:txXfrm>
        <a:off x="1919588" y="1707834"/>
        <a:ext cx="1710332" cy="648330"/>
      </dsp:txXfrm>
    </dsp:sp>
    <dsp:sp modelId="{C2F5E3DD-5657-4D76-87BC-5CE3238E6D90}">
      <dsp:nvSpPr>
        <dsp:cNvPr id="0" name=""/>
        <dsp:cNvSpPr/>
      </dsp:nvSpPr>
      <dsp:spPr>
        <a:xfrm rot="9656">
          <a:off x="3795320" y="1823277"/>
          <a:ext cx="350648" cy="424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tint val="6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>
            <a:latin typeface="+mn-lt"/>
          </a:endParaRPr>
        </a:p>
      </dsp:txBody>
      <dsp:txXfrm rot="9656">
        <a:off x="3795320" y="1823277"/>
        <a:ext cx="350648" cy="424162"/>
      </dsp:txXfrm>
    </dsp:sp>
    <dsp:sp modelId="{29208073-03E8-4717-9CCB-E051C8B3196C}">
      <dsp:nvSpPr>
        <dsp:cNvPr id="0" name=""/>
        <dsp:cNvSpPr/>
      </dsp:nvSpPr>
      <dsp:spPr>
        <a:xfrm>
          <a:off x="4291519" y="461684"/>
          <a:ext cx="1710332" cy="31539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effectLst/>
              <a:latin typeface="+mn-lt"/>
              <a:cs typeface="Times New Roman" pitchFamily="18" charset="0"/>
            </a:rPr>
            <a:t>13 </a:t>
          </a:r>
          <a:r>
            <a:rPr lang="es-ES" sz="1400" b="1" kern="1200" dirty="0" err="1" smtClean="0">
              <a:effectLst/>
              <a:latin typeface="+mn-lt"/>
              <a:cs typeface="Times New Roman" pitchFamily="18" charset="0"/>
            </a:rPr>
            <a:t>melanomes</a:t>
          </a:r>
          <a:r>
            <a:rPr lang="es-ES" sz="1400" b="1" kern="1200" dirty="0" smtClean="0">
              <a:effectLst/>
              <a:latin typeface="+mn-lt"/>
              <a:cs typeface="Times New Roman" pitchFamily="18" charset="0"/>
            </a:rPr>
            <a:t> (13.1%)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b="1" kern="1200" dirty="0" smtClean="0">
            <a:effectLst/>
            <a:latin typeface="+mn-lt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latin typeface="+mn-lt"/>
              <a:cs typeface="Times New Roman" pitchFamily="18" charset="0"/>
            </a:rPr>
            <a:t>39 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nevus</a:t>
          </a:r>
          <a:r>
            <a:rPr lang="es-ES" sz="1100" kern="1200" dirty="0" smtClean="0">
              <a:latin typeface="+mn-lt"/>
              <a:cs typeface="Times New Roman" pitchFamily="18" charset="0"/>
            </a:rPr>
            <a:t> 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atípia</a:t>
          </a:r>
          <a:r>
            <a:rPr lang="es-ES" sz="1100" kern="1200" dirty="0" smtClean="0">
              <a:latin typeface="+mn-lt"/>
              <a:cs typeface="Times New Roman" pitchFamily="18" charset="0"/>
            </a:rPr>
            <a:t> 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lleu</a:t>
          </a:r>
          <a:r>
            <a:rPr lang="es-ES" sz="1100" kern="1200" dirty="0" smtClean="0">
              <a:latin typeface="+mn-lt"/>
              <a:cs typeface="Times New Roman" pitchFamily="18" charset="0"/>
            </a:rPr>
            <a:t>  (39.4%)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>
            <a:latin typeface="+mn-lt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latin typeface="+mn-lt"/>
              <a:cs typeface="Times New Roman" pitchFamily="18" charset="0"/>
            </a:rPr>
            <a:t>45 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nevus</a:t>
          </a:r>
          <a:r>
            <a:rPr lang="es-ES" sz="1100" kern="1200" dirty="0" smtClean="0">
              <a:latin typeface="+mn-lt"/>
              <a:cs typeface="Times New Roman" pitchFamily="18" charset="0"/>
            </a:rPr>
            <a:t> 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atípia</a:t>
          </a:r>
          <a:r>
            <a:rPr lang="es-ES" sz="1100" kern="1200" dirty="0" smtClean="0">
              <a:latin typeface="+mn-lt"/>
              <a:cs typeface="Times New Roman" pitchFamily="18" charset="0"/>
            </a:rPr>
            <a:t> moderada-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greu</a:t>
          </a:r>
          <a:r>
            <a:rPr lang="es-ES" sz="1100" kern="1200" dirty="0" smtClean="0">
              <a:latin typeface="+mn-lt"/>
              <a:cs typeface="Times New Roman" pitchFamily="18" charset="0"/>
            </a:rPr>
            <a:t> (45.5%)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>
            <a:latin typeface="+mn-lt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latin typeface="+mn-lt"/>
              <a:cs typeface="Times New Roman" pitchFamily="18" charset="0"/>
            </a:rPr>
            <a:t>2 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nevus</a:t>
          </a:r>
          <a:r>
            <a:rPr lang="es-ES" sz="1100" kern="1200" dirty="0" smtClean="0">
              <a:latin typeface="+mn-lt"/>
              <a:cs typeface="Times New Roman" pitchFamily="18" charset="0"/>
            </a:rPr>
            <a:t> </a:t>
          </a:r>
          <a:r>
            <a:rPr lang="es-ES" sz="1100" kern="1200" dirty="0" err="1" smtClean="0">
              <a:latin typeface="+mn-lt"/>
              <a:cs typeface="Times New Roman" pitchFamily="18" charset="0"/>
            </a:rPr>
            <a:t>comuns</a:t>
          </a:r>
          <a:r>
            <a:rPr lang="es-ES" sz="1100" kern="1200" dirty="0" smtClean="0">
              <a:latin typeface="+mn-lt"/>
              <a:cs typeface="Times New Roman" pitchFamily="18" charset="0"/>
            </a:rPr>
            <a:t> (2.02%)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>
            <a:latin typeface="+mn-lt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  <a:latin typeface="+mn-lt"/>
            </a:rPr>
            <a:t>9/13 MM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  <a:latin typeface="+mn-lt"/>
            </a:rPr>
            <a:t>sobre </a:t>
          </a:r>
          <a:r>
            <a:rPr lang="es-ES" sz="1400" b="1" kern="1200" dirty="0" err="1" smtClean="0">
              <a:solidFill>
                <a:schemeClr val="tx1"/>
              </a:solidFill>
              <a:latin typeface="+mn-lt"/>
            </a:rPr>
            <a:t>nevus</a:t>
          </a:r>
          <a:r>
            <a:rPr lang="es-ES" sz="1400" b="1" kern="1200" dirty="0" smtClean="0">
              <a:solidFill>
                <a:schemeClr val="tx1"/>
              </a:solidFill>
              <a:latin typeface="+mn-lt"/>
            </a:rPr>
            <a:t> (69.2%)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b="1" kern="1200" dirty="0" smtClean="0">
            <a:solidFill>
              <a:srgbClr val="FF0000"/>
            </a:solidFill>
            <a:latin typeface="+mn-lt"/>
          </a:endParaRPr>
        </a:p>
      </dsp:txBody>
      <dsp:txXfrm>
        <a:off x="4291519" y="461684"/>
        <a:ext cx="1710332" cy="3153955"/>
      </dsp:txXfrm>
    </dsp:sp>
    <dsp:sp modelId="{8E6C2751-8681-4AEF-9C3D-DE6682A9CAA7}">
      <dsp:nvSpPr>
        <dsp:cNvPr id="0" name=""/>
        <dsp:cNvSpPr/>
      </dsp:nvSpPr>
      <dsp:spPr>
        <a:xfrm rot="26654">
          <a:off x="6180039" y="1836057"/>
          <a:ext cx="377780" cy="424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tint val="6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>
            <a:latin typeface="+mn-lt"/>
          </a:endParaRPr>
        </a:p>
      </dsp:txBody>
      <dsp:txXfrm rot="26654">
        <a:off x="6180039" y="1836057"/>
        <a:ext cx="377780" cy="424162"/>
      </dsp:txXfrm>
    </dsp:sp>
    <dsp:sp modelId="{2A6C25D5-EBA8-45DB-B283-84078523AA78}">
      <dsp:nvSpPr>
        <dsp:cNvPr id="0" name=""/>
        <dsp:cNvSpPr/>
      </dsp:nvSpPr>
      <dsp:spPr>
        <a:xfrm>
          <a:off x="6714623" y="1358644"/>
          <a:ext cx="2839015" cy="14063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effectLst/>
              <a:latin typeface="+mn-lt"/>
              <a:cs typeface="Times New Roman" pitchFamily="18" charset="0"/>
            </a:rPr>
            <a:t>Ratio melanoma : benigna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effectLst/>
              <a:latin typeface="+mn-lt"/>
              <a:cs typeface="Times New Roman" pitchFamily="18" charset="0"/>
            </a:rPr>
            <a:t>1: 7.61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effectLst/>
              <a:latin typeface="+mn-lt"/>
              <a:cs typeface="Times New Roman" pitchFamily="18" charset="0"/>
            </a:rPr>
            <a:t>Índex Breslow  </a:t>
          </a:r>
          <a:r>
            <a:rPr lang="es-ES" sz="1400" b="1" kern="1200" dirty="0" err="1" smtClean="0">
              <a:effectLst/>
              <a:latin typeface="+mn-lt"/>
              <a:cs typeface="Times New Roman" pitchFamily="18" charset="0"/>
            </a:rPr>
            <a:t>mitjà</a:t>
          </a:r>
          <a:r>
            <a:rPr lang="es-ES" sz="1400" b="1" kern="1200" dirty="0" smtClean="0">
              <a:effectLst/>
              <a:latin typeface="+mn-lt"/>
              <a:cs typeface="Times New Roman" pitchFamily="18" charset="0"/>
            </a:rPr>
            <a:t> 0.19 mm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 dirty="0" smtClean="0">
            <a:effectLst/>
            <a:latin typeface="+mn-lt"/>
            <a:cs typeface="Times New Roman" pitchFamily="18" charset="0"/>
          </a:endParaRPr>
        </a:p>
      </dsp:txBody>
      <dsp:txXfrm>
        <a:off x="6714623" y="1358644"/>
        <a:ext cx="2839015" cy="1406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Paper</a:t>
            </a:r>
            <a:r>
              <a:rPr lang="es-ES" sz="4000" dirty="0" smtClean="0"/>
              <a:t> del </a:t>
            </a:r>
            <a:r>
              <a:rPr lang="es-ES" sz="4000" dirty="0" err="1" smtClean="0"/>
              <a:t>seguiment</a:t>
            </a:r>
            <a:r>
              <a:rPr lang="es-ES" sz="4000" dirty="0" smtClean="0"/>
              <a:t> digital de </a:t>
            </a:r>
            <a:r>
              <a:rPr lang="es-ES" sz="4000" dirty="0" err="1" smtClean="0"/>
              <a:t>lesions</a:t>
            </a:r>
            <a:r>
              <a:rPr lang="es-ES" sz="4000" dirty="0" smtClean="0"/>
              <a:t> </a:t>
            </a:r>
            <a:r>
              <a:rPr lang="es-ES" sz="4000" dirty="0" err="1" smtClean="0"/>
              <a:t>pigmentades</a:t>
            </a:r>
            <a:r>
              <a:rPr lang="es-ES" sz="4000" dirty="0" smtClean="0"/>
              <a:t> en </a:t>
            </a:r>
            <a:r>
              <a:rPr lang="es-ES" sz="4000" dirty="0" err="1" smtClean="0"/>
              <a:t>pacients</a:t>
            </a:r>
            <a:r>
              <a:rPr lang="es-ES" sz="4000" dirty="0" smtClean="0"/>
              <a:t> </a:t>
            </a:r>
            <a:r>
              <a:rPr lang="es-ES" sz="4000" dirty="0" err="1" smtClean="0"/>
              <a:t>amb</a:t>
            </a:r>
            <a:r>
              <a:rPr lang="es-ES" sz="4000" dirty="0" smtClean="0"/>
              <a:t> </a:t>
            </a:r>
            <a:r>
              <a:rPr lang="es-ES" sz="4000" dirty="0" err="1" smtClean="0"/>
              <a:t>alt</a:t>
            </a:r>
            <a:r>
              <a:rPr lang="es-ES" sz="4000" dirty="0" smtClean="0"/>
              <a:t> </a:t>
            </a:r>
            <a:r>
              <a:rPr lang="es-ES" sz="4000" dirty="0" err="1" smtClean="0"/>
              <a:t>risc</a:t>
            </a:r>
            <a:r>
              <a:rPr lang="es-ES" sz="4000" dirty="0" smtClean="0"/>
              <a:t> de melanoma</a:t>
            </a:r>
            <a:endParaRPr lang="es-ES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Alvaro March, Saray </a:t>
            </a:r>
            <a:r>
              <a:rPr lang="es-ES" dirty="0" err="1" smtClean="0"/>
              <a:t>porcar</a:t>
            </a:r>
            <a:r>
              <a:rPr lang="es-ES" dirty="0" smtClean="0"/>
              <a:t>, Fernando gallardo, Agustí </a:t>
            </a:r>
            <a:r>
              <a:rPr lang="es-ES" dirty="0" err="1" smtClean="0"/>
              <a:t>toll</a:t>
            </a:r>
            <a:r>
              <a:rPr lang="es-ES" dirty="0" smtClean="0"/>
              <a:t>, </a:t>
            </a:r>
            <a:r>
              <a:rPr lang="es-ES" dirty="0" err="1" smtClean="0"/>
              <a:t>ramon</a:t>
            </a:r>
            <a:r>
              <a:rPr lang="es-ES" dirty="0" smtClean="0"/>
              <a:t> m Pujol, </a:t>
            </a:r>
            <a:r>
              <a:rPr lang="es-ES" dirty="0" err="1" smtClean="0"/>
              <a:t>sonia</a:t>
            </a:r>
            <a:r>
              <a:rPr lang="es-ES" dirty="0" smtClean="0"/>
              <a:t> segura</a:t>
            </a:r>
            <a:endParaRPr lang="es-ES" dirty="0"/>
          </a:p>
        </p:txBody>
      </p:sp>
      <p:pic>
        <p:nvPicPr>
          <p:cNvPr id="4" name="Picture 2" descr="Resultado de imagen de hospital del m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" y="554940"/>
            <a:ext cx="2444991" cy="1154036"/>
          </a:xfrm>
          <a:prstGeom prst="rect">
            <a:avLst/>
          </a:prstGeo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5766" t="77618" r="37721" b="11047"/>
          <a:stretch/>
        </p:blipFill>
        <p:spPr>
          <a:xfrm>
            <a:off x="6103122" y="499558"/>
            <a:ext cx="6121830" cy="14722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639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91708736"/>
              </p:ext>
            </p:extLst>
          </p:nvPr>
        </p:nvGraphicFramePr>
        <p:xfrm>
          <a:off x="1819641" y="2075226"/>
          <a:ext cx="8247995" cy="3328045"/>
        </p:xfrm>
        <a:graphic>
          <a:graphicData uri="http://schemas.openxmlformats.org/drawingml/2006/table">
            <a:tbl>
              <a:tblPr/>
              <a:tblGrid>
                <a:gridCol w="2121866"/>
                <a:gridCol w="2042043"/>
                <a:gridCol w="2042043"/>
                <a:gridCol w="2042043"/>
              </a:tblGrid>
              <a:tr h="229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OR</a:t>
                      </a:r>
                      <a:endParaRPr lang="es-ES" sz="110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IC 95%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Valor </a:t>
                      </a:r>
                      <a:r>
                        <a:rPr lang="es-ES" sz="1000" b="1" i="1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p</a:t>
                      </a:r>
                      <a:endParaRPr lang="es-ES" sz="110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000" noProof="0" dirty="0" smtClean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noProof="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Edat a la inclusió</a:t>
                      </a:r>
                      <a:endParaRPr lang="ca-ES" sz="1100" noProof="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0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1.00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00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0.93 – 1.09</a:t>
                      </a:r>
                      <a:endParaRPr lang="es-ES" sz="110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0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.82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25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noProof="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Història personal</a:t>
                      </a:r>
                      <a:endParaRPr lang="ca-ES" sz="1100" noProof="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6.97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0.82 – 56.46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.07</a:t>
                      </a:r>
                      <a:endParaRPr lang="es-ES" sz="110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6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noProof="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Història familiar</a:t>
                      </a:r>
                      <a:endParaRPr lang="ca-ES" sz="1100" noProof="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0.51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0.07 -3.76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.51</a:t>
                      </a:r>
                      <a:endParaRPr lang="es-ES" sz="110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noProof="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Número d’imatges </a:t>
                      </a:r>
                      <a:r>
                        <a:rPr lang="ca-ES" sz="1000" noProof="0" dirty="0" err="1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dermatoscòpiques</a:t>
                      </a:r>
                      <a:endParaRPr lang="ca-ES" sz="1000" noProof="0" dirty="0" smtClean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1.03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0.93 – 1.16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.51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noProof="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Número d’ imatges macroscòpiques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0.97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0.87 – 1.08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.62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6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b="1" noProof="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Número de lesions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4.74</a:t>
                      </a:r>
                      <a:endParaRPr lang="es-ES" sz="1100" b="1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1.05 – 21.32</a:t>
                      </a:r>
                      <a:endParaRPr lang="es-ES" sz="1100" b="1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.04</a:t>
                      </a:r>
                      <a:endParaRPr lang="es-ES" sz="1100" b="1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noProof="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Temps de seguiment (anys)</a:t>
                      </a:r>
                      <a:endParaRPr lang="ca-ES" sz="1100" noProof="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1.09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0.82 – 1.45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.54</a:t>
                      </a:r>
                      <a:endParaRPr lang="es-ES" sz="110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45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b="1" noProof="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Biòpsies totals</a:t>
                      </a:r>
                      <a:endParaRPr lang="ca-ES" sz="1100" b="1" noProof="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2.35</a:t>
                      </a:r>
                      <a:endParaRPr lang="es-ES" sz="1100" b="1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1.33 – 4.14</a:t>
                      </a:r>
                      <a:endParaRPr lang="es-ES" sz="1100" b="1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003</a:t>
                      </a:r>
                      <a:endParaRPr lang="es-ES" sz="1100" b="1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Factors</a:t>
            </a:r>
            <a:r>
              <a:rPr lang="es-ES" sz="4000" dirty="0" smtClean="0"/>
              <a:t> </a:t>
            </a:r>
            <a:r>
              <a:rPr lang="es-ES" sz="4000" dirty="0" err="1" smtClean="0"/>
              <a:t>associats</a:t>
            </a:r>
            <a:r>
              <a:rPr lang="es-ES" sz="4000" dirty="0" smtClean="0"/>
              <a:t> a </a:t>
            </a:r>
            <a:r>
              <a:rPr lang="es-ES" sz="4000" dirty="0" err="1" smtClean="0"/>
              <a:t>risc</a:t>
            </a:r>
            <a:r>
              <a:rPr lang="es-ES" sz="4000" dirty="0" smtClean="0"/>
              <a:t> de melanoma</a:t>
            </a:r>
            <a:endParaRPr lang="es-ES" sz="4000" dirty="0"/>
          </a:p>
        </p:txBody>
      </p:sp>
      <p:sp>
        <p:nvSpPr>
          <p:cNvPr id="5" name="11 CuadroTexto"/>
          <p:cNvSpPr txBox="1"/>
          <p:nvPr/>
        </p:nvSpPr>
        <p:spPr>
          <a:xfrm>
            <a:off x="1513136" y="5638935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err="1" smtClean="0">
                <a:latin typeface="Georgia" pitchFamily="18" charset="0"/>
              </a:rPr>
              <a:t>Anàlisi</a:t>
            </a:r>
            <a:r>
              <a:rPr lang="es-ES" sz="1800" dirty="0" smtClean="0">
                <a:latin typeface="Georgia" pitchFamily="18" charset="0"/>
              </a:rPr>
              <a:t> </a:t>
            </a:r>
            <a:r>
              <a:rPr lang="es-ES" sz="1800" dirty="0" err="1" smtClean="0">
                <a:latin typeface="Georgia" pitchFamily="18" charset="0"/>
              </a:rPr>
              <a:t>multivariant</a:t>
            </a:r>
            <a:r>
              <a:rPr lang="es-ES" sz="1800" dirty="0" smtClean="0">
                <a:latin typeface="Georgia" pitchFamily="18" charset="0"/>
              </a:rPr>
              <a:t>: </a:t>
            </a:r>
            <a:r>
              <a:rPr lang="es-ES" sz="1800" dirty="0" err="1" smtClean="0">
                <a:latin typeface="Georgia" pitchFamily="18" charset="0"/>
              </a:rPr>
              <a:t>pacients</a:t>
            </a:r>
            <a:r>
              <a:rPr lang="es-ES" sz="1800" dirty="0" smtClean="0">
                <a:latin typeface="Georgia" pitchFamily="18" charset="0"/>
              </a:rPr>
              <a:t> </a:t>
            </a:r>
            <a:r>
              <a:rPr lang="es-ES" sz="1800" dirty="0" err="1" smtClean="0">
                <a:latin typeface="Georgia" pitchFamily="18" charset="0"/>
              </a:rPr>
              <a:t>amb</a:t>
            </a:r>
            <a:r>
              <a:rPr lang="es-ES" sz="1800" dirty="0" smtClean="0">
                <a:latin typeface="Georgia" pitchFamily="18" charset="0"/>
              </a:rPr>
              <a:t> MM (N=10) vs. </a:t>
            </a:r>
            <a:r>
              <a:rPr lang="es-ES" sz="1800" dirty="0" err="1" smtClean="0">
                <a:latin typeface="Georgia" pitchFamily="18" charset="0"/>
              </a:rPr>
              <a:t>pacients</a:t>
            </a:r>
            <a:r>
              <a:rPr lang="es-ES" sz="1800" dirty="0" smtClean="0">
                <a:latin typeface="Georgia" pitchFamily="18" charset="0"/>
              </a:rPr>
              <a:t> </a:t>
            </a:r>
            <a:r>
              <a:rPr lang="es-ES" sz="1800" dirty="0" err="1" smtClean="0">
                <a:latin typeface="Georgia" pitchFamily="18" charset="0"/>
              </a:rPr>
              <a:t>sense</a:t>
            </a:r>
            <a:r>
              <a:rPr lang="es-ES" sz="1800" dirty="0" smtClean="0">
                <a:latin typeface="Georgia" pitchFamily="18" charset="0"/>
              </a:rPr>
              <a:t> MM (N=142)</a:t>
            </a:r>
            <a:endParaRPr lang="es-ES" sz="1800" dirty="0"/>
          </a:p>
        </p:txBody>
      </p:sp>
    </p:spTree>
    <p:extLst>
      <p:ext uri="{BB962C8B-B14F-4D97-AF65-F5344CB8AC3E}">
        <p14:creationId xmlns="" xmlns:p14="http://schemas.microsoft.com/office/powerpoint/2010/main" val="3239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dirty="0" err="1" smtClean="0"/>
              <a:t>Característiques</a:t>
            </a:r>
            <a:r>
              <a:rPr lang="es-ES" sz="4400" dirty="0" smtClean="0"/>
              <a:t> </a:t>
            </a:r>
            <a:r>
              <a:rPr lang="es-ES" sz="4400" dirty="0" err="1" smtClean="0"/>
              <a:t>dels</a:t>
            </a:r>
            <a:r>
              <a:rPr lang="es-ES" sz="4400" dirty="0" smtClean="0"/>
              <a:t> </a:t>
            </a:r>
            <a:r>
              <a:rPr lang="es-ES" sz="4400" dirty="0" err="1" smtClean="0"/>
              <a:t>melanomes</a:t>
            </a:r>
            <a:r>
              <a:rPr lang="es-ES" sz="4400" dirty="0" smtClean="0"/>
              <a:t> (n=13)</a:t>
            </a:r>
            <a:endParaRPr lang="es-ES" sz="4400" dirty="0"/>
          </a:p>
        </p:txBody>
      </p:sp>
      <p:sp>
        <p:nvSpPr>
          <p:cNvPr id="4" name="6 CuadroTexto"/>
          <p:cNvSpPr txBox="1"/>
          <p:nvPr/>
        </p:nvSpPr>
        <p:spPr>
          <a:xfrm>
            <a:off x="2139092" y="3843144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err="1" smtClean="0"/>
              <a:t>Diàmetre</a:t>
            </a:r>
            <a:r>
              <a:rPr lang="es-ES" sz="1800" dirty="0" smtClean="0"/>
              <a:t>: 10 &lt;6mm, 3 </a:t>
            </a:r>
            <a:r>
              <a:rPr lang="es-ES" dirty="0" smtClean="0"/>
              <a:t>≥6mm</a:t>
            </a:r>
            <a:endParaRPr lang="es-ES" sz="1800" dirty="0"/>
          </a:p>
        </p:txBody>
      </p:sp>
      <p:sp>
        <p:nvSpPr>
          <p:cNvPr id="5" name="6 CuadroTexto"/>
          <p:cNvSpPr txBox="1"/>
          <p:nvPr/>
        </p:nvSpPr>
        <p:spPr>
          <a:xfrm>
            <a:off x="2139092" y="2317694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err="1" smtClean="0"/>
              <a:t>Localització</a:t>
            </a:r>
            <a:r>
              <a:rPr lang="es-ES" sz="1800" dirty="0" smtClean="0"/>
              <a:t>: 6 </a:t>
            </a:r>
            <a:r>
              <a:rPr lang="es-ES" sz="1800" dirty="0" err="1" smtClean="0"/>
              <a:t>tronc</a:t>
            </a:r>
            <a:r>
              <a:rPr lang="es-ES" sz="1800" dirty="0" smtClean="0"/>
              <a:t>, 6 </a:t>
            </a:r>
            <a:r>
              <a:rPr lang="es-ES" sz="1800" dirty="0" err="1" smtClean="0"/>
              <a:t>extremitats</a:t>
            </a:r>
            <a:r>
              <a:rPr lang="es-ES" sz="1800" dirty="0" smtClean="0"/>
              <a:t>, 1 cara  </a:t>
            </a:r>
            <a:endParaRPr lang="es-ES" sz="1800" dirty="0"/>
          </a:p>
        </p:txBody>
      </p:sp>
      <p:sp>
        <p:nvSpPr>
          <p:cNvPr id="6" name="6 CuadroTexto"/>
          <p:cNvSpPr txBox="1"/>
          <p:nvPr/>
        </p:nvSpPr>
        <p:spPr>
          <a:xfrm>
            <a:off x="2139092" y="3064563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smtClean="0"/>
              <a:t>9 MM (69%) </a:t>
            </a:r>
            <a:r>
              <a:rPr lang="es-ES" sz="1800" dirty="0" err="1" smtClean="0"/>
              <a:t>originats</a:t>
            </a:r>
            <a:r>
              <a:rPr lang="es-ES" sz="1800" dirty="0" smtClean="0"/>
              <a:t> sobre </a:t>
            </a:r>
            <a:r>
              <a:rPr lang="es-ES" sz="1800" dirty="0" err="1" smtClean="0"/>
              <a:t>nevus</a:t>
            </a:r>
            <a:endParaRPr lang="es-ES" sz="1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139092" y="4621725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smtClean="0"/>
              <a:t>Índex de breslow: 8 in situ, 3 &lt;1mm, 2 &gt;1mm</a:t>
            </a:r>
            <a:endParaRPr lang="es-ES" sz="1800" dirty="0"/>
          </a:p>
        </p:txBody>
      </p:sp>
      <p:sp>
        <p:nvSpPr>
          <p:cNvPr id="9" name="6 CuadroTexto"/>
          <p:cNvSpPr txBox="1"/>
          <p:nvPr/>
        </p:nvSpPr>
        <p:spPr>
          <a:xfrm>
            <a:off x="2139092" y="5400306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err="1" smtClean="0"/>
              <a:t>Temps</a:t>
            </a:r>
            <a:r>
              <a:rPr lang="es-ES" sz="1800" dirty="0" smtClean="0"/>
              <a:t> de </a:t>
            </a:r>
            <a:r>
              <a:rPr lang="es-ES" sz="1800" dirty="0" err="1" smtClean="0"/>
              <a:t>seguiment</a:t>
            </a:r>
            <a:r>
              <a:rPr lang="es-ES" sz="1800" dirty="0" smtClean="0"/>
              <a:t> per diagnosticar un MM: 62 </a:t>
            </a:r>
            <a:r>
              <a:rPr lang="es-ES" sz="1800" dirty="0" err="1" smtClean="0"/>
              <a:t>mesos</a:t>
            </a:r>
            <a:r>
              <a:rPr lang="es-ES" sz="1800" dirty="0" smtClean="0"/>
              <a:t> (DE 47,5)</a:t>
            </a:r>
            <a:endParaRPr lang="es-ES" sz="1800" dirty="0"/>
          </a:p>
        </p:txBody>
      </p:sp>
    </p:spTree>
    <p:extLst>
      <p:ext uri="{BB962C8B-B14F-4D97-AF65-F5344CB8AC3E}">
        <p14:creationId xmlns="" xmlns:p14="http://schemas.microsoft.com/office/powerpoint/2010/main" val="15509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CuadroTexto"/>
          <p:cNvSpPr txBox="1"/>
          <p:nvPr/>
        </p:nvSpPr>
        <p:spPr>
          <a:xfrm>
            <a:off x="2689631" y="2992177"/>
            <a:ext cx="79208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El 53% de MM es van diagnosticar per </a:t>
            </a:r>
            <a:r>
              <a:rPr lang="es-ES" sz="1600" b="1" dirty="0" err="1" smtClean="0"/>
              <a:t>canvis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macroscòpics</a:t>
            </a:r>
            <a:r>
              <a:rPr lang="es-ES" sz="1600" b="1" dirty="0" smtClean="0"/>
              <a:t> </a:t>
            </a:r>
            <a:r>
              <a:rPr lang="es-ES" sz="1600" dirty="0" smtClean="0"/>
              <a:t>(</a:t>
            </a:r>
            <a:r>
              <a:rPr lang="es-ES" sz="1600" i="1" dirty="0" smtClean="0"/>
              <a:t>p=0.018</a:t>
            </a:r>
            <a:r>
              <a:rPr lang="es-ES" sz="1600" dirty="0" smtClean="0"/>
              <a:t>)</a:t>
            </a:r>
            <a:endParaRPr lang="es-ES" sz="1600" i="1" dirty="0" smtClean="0"/>
          </a:p>
          <a:p>
            <a:endParaRPr lang="es-ES" sz="1600" dirty="0" smtClean="0"/>
          </a:p>
          <a:p>
            <a:r>
              <a:rPr lang="es-ES" sz="1600" b="1" dirty="0" err="1" smtClean="0"/>
              <a:t>Canvis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dermatoscòpics</a:t>
            </a:r>
            <a:r>
              <a:rPr lang="es-ES" sz="1600" b="1" dirty="0" smtClean="0"/>
              <a:t> </a:t>
            </a:r>
            <a:r>
              <a:rPr lang="es-ES" sz="1600" dirty="0" err="1" smtClean="0"/>
              <a:t>associats</a:t>
            </a:r>
            <a:r>
              <a:rPr lang="es-ES" sz="1600" dirty="0" smtClean="0"/>
              <a:t> a MM:</a:t>
            </a:r>
          </a:p>
          <a:p>
            <a:endParaRPr lang="es-ES" sz="1600" dirty="0" smtClean="0"/>
          </a:p>
          <a:p>
            <a:pPr>
              <a:lnSpc>
                <a:spcPct val="150000"/>
              </a:lnSpc>
            </a:pPr>
            <a:r>
              <a:rPr lang="es-ES" sz="1600" dirty="0" smtClean="0"/>
              <a:t> 	- </a:t>
            </a:r>
            <a:r>
              <a:rPr lang="es-ES" sz="1600" dirty="0" err="1" smtClean="0"/>
              <a:t>Creixement</a:t>
            </a:r>
            <a:r>
              <a:rPr lang="es-ES" sz="1600" dirty="0" smtClean="0"/>
              <a:t> </a:t>
            </a:r>
            <a:r>
              <a:rPr lang="es-ES" sz="1600" dirty="0" err="1" smtClean="0"/>
              <a:t>asimètric</a:t>
            </a:r>
            <a:r>
              <a:rPr lang="es-ES" sz="1600" dirty="0" smtClean="0"/>
              <a:t> (</a:t>
            </a:r>
            <a:r>
              <a:rPr lang="es-ES" sz="1600" i="1" dirty="0" smtClean="0"/>
              <a:t>p &lt; 0.001</a:t>
            </a:r>
            <a:r>
              <a:rPr lang="es-ES" sz="1600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	- </a:t>
            </a:r>
            <a:r>
              <a:rPr lang="es-ES" sz="1600" dirty="0" err="1" smtClean="0"/>
              <a:t>Canvis</a:t>
            </a:r>
            <a:r>
              <a:rPr lang="es-ES" sz="1600" dirty="0" smtClean="0"/>
              <a:t> </a:t>
            </a:r>
            <a:r>
              <a:rPr lang="es-ES" sz="1600" dirty="0" err="1" smtClean="0"/>
              <a:t>focals</a:t>
            </a:r>
            <a:r>
              <a:rPr lang="es-ES" sz="1600" dirty="0" smtClean="0"/>
              <a:t> en estructura (</a:t>
            </a:r>
            <a:r>
              <a:rPr lang="es-ES" sz="1600" i="1" dirty="0" smtClean="0"/>
              <a:t>p &lt; 0.001</a:t>
            </a:r>
            <a:r>
              <a:rPr lang="es-ES" sz="1600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es-ES" sz="1600" dirty="0" smtClean="0"/>
              <a:t>	- </a:t>
            </a:r>
            <a:r>
              <a:rPr lang="es-ES" sz="1600" dirty="0" err="1" smtClean="0"/>
              <a:t>Canvis</a:t>
            </a:r>
            <a:r>
              <a:rPr lang="es-ES" sz="1600" dirty="0" smtClean="0"/>
              <a:t> </a:t>
            </a:r>
            <a:r>
              <a:rPr lang="es-ES" sz="1600" dirty="0" err="1" smtClean="0"/>
              <a:t>focals</a:t>
            </a:r>
            <a:r>
              <a:rPr lang="es-ES" sz="1600" dirty="0" smtClean="0"/>
              <a:t> en </a:t>
            </a:r>
            <a:r>
              <a:rPr lang="es-ES" sz="1600" dirty="0" err="1" smtClean="0"/>
              <a:t>pigmentació</a:t>
            </a:r>
            <a:r>
              <a:rPr lang="es-ES" sz="1600" dirty="0" smtClean="0"/>
              <a:t> (</a:t>
            </a:r>
            <a:r>
              <a:rPr lang="es-ES" sz="1600" i="1" dirty="0" smtClean="0"/>
              <a:t>p= 0.03</a:t>
            </a:r>
            <a:r>
              <a:rPr lang="es-ES" sz="1600" dirty="0" smtClean="0"/>
              <a:t>)</a:t>
            </a:r>
          </a:p>
          <a:p>
            <a:endParaRPr lang="es-ES" dirty="0" smtClean="0">
              <a:latin typeface="Georgia" pitchFamily="18" charset="0"/>
            </a:endParaRPr>
          </a:p>
          <a:p>
            <a:endParaRPr lang="es-ES" dirty="0" smtClean="0">
              <a:latin typeface="Georgia" pitchFamily="18" charset="0"/>
            </a:endParaRPr>
          </a:p>
          <a:p>
            <a:endParaRPr lang="es-ES" dirty="0" smtClean="0">
              <a:latin typeface="Georgia" pitchFamily="18" charset="0"/>
            </a:endParaRPr>
          </a:p>
          <a:p>
            <a:r>
              <a:rPr lang="es-ES" dirty="0" smtClean="0">
                <a:latin typeface="Georgia" pitchFamily="18" charset="0"/>
              </a:rPr>
              <a:t> </a:t>
            </a:r>
            <a:endParaRPr lang="es-ES" dirty="0">
              <a:latin typeface="Georgia" pitchFamily="18" charset="0"/>
            </a:endParaRPr>
          </a:p>
        </p:txBody>
      </p:sp>
      <p:sp>
        <p:nvSpPr>
          <p:cNvPr id="4" name="6 CuadroTexto"/>
          <p:cNvSpPr txBox="1"/>
          <p:nvPr/>
        </p:nvSpPr>
        <p:spPr>
          <a:xfrm>
            <a:off x="2283256" y="2165294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err="1" smtClean="0"/>
              <a:t>Tots</a:t>
            </a:r>
            <a:r>
              <a:rPr lang="es-ES" sz="1800" dirty="0" smtClean="0"/>
              <a:t> </a:t>
            </a:r>
            <a:r>
              <a:rPr lang="es-ES" sz="1800" dirty="0" err="1" smtClean="0"/>
              <a:t>els</a:t>
            </a:r>
            <a:r>
              <a:rPr lang="es-ES" sz="1800" dirty="0" smtClean="0"/>
              <a:t> </a:t>
            </a:r>
            <a:r>
              <a:rPr lang="es-ES" sz="1800" dirty="0" err="1" smtClean="0"/>
              <a:t>melanomes</a:t>
            </a:r>
            <a:r>
              <a:rPr lang="es-ES" sz="1800" dirty="0" smtClean="0"/>
              <a:t> es van extirpar per </a:t>
            </a:r>
            <a:r>
              <a:rPr lang="es-ES" sz="1800" dirty="0" err="1" smtClean="0"/>
              <a:t>canvis</a:t>
            </a:r>
            <a:r>
              <a:rPr lang="es-ES" sz="1800" dirty="0" smtClean="0"/>
              <a:t> en el </a:t>
            </a:r>
            <a:r>
              <a:rPr lang="es-ES" sz="1800" dirty="0" err="1" smtClean="0"/>
              <a:t>seguiment</a:t>
            </a:r>
            <a:endParaRPr lang="es-ES" sz="18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Canvis</a:t>
            </a:r>
            <a:r>
              <a:rPr lang="es-ES" sz="4000" dirty="0" smtClean="0"/>
              <a:t> </a:t>
            </a:r>
            <a:r>
              <a:rPr lang="es-ES" sz="4000" dirty="0" err="1" smtClean="0"/>
              <a:t>clínics</a:t>
            </a:r>
            <a:r>
              <a:rPr lang="es-ES" sz="4000" dirty="0" smtClean="0"/>
              <a:t>/</a:t>
            </a:r>
            <a:r>
              <a:rPr lang="es-ES" sz="4000" dirty="0" err="1" smtClean="0"/>
              <a:t>dermatoscòpics</a:t>
            </a:r>
            <a:r>
              <a:rPr lang="es-ES" sz="4000" dirty="0" smtClean="0"/>
              <a:t> </a:t>
            </a:r>
            <a:r>
              <a:rPr lang="es-ES" sz="4000" dirty="0" err="1" smtClean="0"/>
              <a:t>associats</a:t>
            </a:r>
            <a:r>
              <a:rPr lang="es-ES" sz="4000" dirty="0" smtClean="0"/>
              <a:t> a MM</a:t>
            </a:r>
            <a:endParaRPr lang="es-ES" sz="4000" dirty="0"/>
          </a:p>
        </p:txBody>
      </p:sp>
    </p:spTree>
    <p:extLst>
      <p:ext uri="{BB962C8B-B14F-4D97-AF65-F5344CB8AC3E}">
        <p14:creationId xmlns="" xmlns:p14="http://schemas.microsoft.com/office/powerpoint/2010/main" val="10390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605" r="810"/>
          <a:stretch>
            <a:fillRect/>
          </a:stretch>
        </p:blipFill>
        <p:spPr bwMode="auto">
          <a:xfrm>
            <a:off x="1233663" y="1070918"/>
            <a:ext cx="9305538" cy="4254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4 Elipse"/>
          <p:cNvSpPr/>
          <p:nvPr/>
        </p:nvSpPr>
        <p:spPr>
          <a:xfrm>
            <a:off x="1717271" y="2639714"/>
            <a:ext cx="504056" cy="64807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  <p:sp>
        <p:nvSpPr>
          <p:cNvPr id="5" name="4 Elipse"/>
          <p:cNvSpPr/>
          <p:nvPr/>
        </p:nvSpPr>
        <p:spPr>
          <a:xfrm>
            <a:off x="6964774" y="3198020"/>
            <a:ext cx="504056" cy="64807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3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r="862" b="2293"/>
          <a:stretch>
            <a:fillRect/>
          </a:stretch>
        </p:blipFill>
        <p:spPr bwMode="auto">
          <a:xfrm>
            <a:off x="1565118" y="1013254"/>
            <a:ext cx="9078168" cy="4262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01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12" t="9413" r="13106" b="28365"/>
          <a:stretch/>
        </p:blipFill>
        <p:spPr>
          <a:xfrm>
            <a:off x="1400431" y="1021492"/>
            <a:ext cx="9513591" cy="439967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29840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77" t="14054" r="7432" b="15916"/>
          <a:stretch/>
        </p:blipFill>
        <p:spPr>
          <a:xfrm>
            <a:off x="1677676" y="996777"/>
            <a:ext cx="8973847" cy="43166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7205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85" t="11171" r="6621" b="15556"/>
          <a:stretch/>
        </p:blipFill>
        <p:spPr>
          <a:xfrm>
            <a:off x="1383955" y="842342"/>
            <a:ext cx="9465276" cy="44793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136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Estudi</a:t>
            </a:r>
            <a:r>
              <a:rPr lang="es-ES" sz="4000" dirty="0" smtClean="0"/>
              <a:t> </a:t>
            </a:r>
            <a:r>
              <a:rPr lang="es-ES" sz="4000" dirty="0" err="1" smtClean="0"/>
              <a:t>dermatoscòpic</a:t>
            </a:r>
            <a:endParaRPr lang="es-ES" sz="4000" dirty="0"/>
          </a:p>
        </p:txBody>
      </p:sp>
      <p:graphicFrame>
        <p:nvGraphicFramePr>
          <p:cNvPr id="6" name="9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82995821"/>
              </p:ext>
            </p:extLst>
          </p:nvPr>
        </p:nvGraphicFramePr>
        <p:xfrm>
          <a:off x="2052889" y="2492381"/>
          <a:ext cx="7416822" cy="2225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24574"/>
                <a:gridCol w="1830750"/>
                <a:gridCol w="1953788"/>
                <a:gridCol w="1707710"/>
              </a:tblGrid>
              <a:tr h="370840">
                <a:tc>
                  <a:txBody>
                    <a:bodyPr/>
                    <a:lstStyle/>
                    <a:p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MM = 13</a:t>
                      </a:r>
                      <a:endParaRPr lang="es-ES" sz="14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No MM</a:t>
                      </a:r>
                      <a:r>
                        <a:rPr lang="es-ES" sz="1400" b="0" baseline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= 81</a:t>
                      </a:r>
                      <a:endParaRPr lang="es-ES" sz="14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Valor</a:t>
                      </a:r>
                      <a:r>
                        <a:rPr lang="es-ES" sz="1400" b="0" baseline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 </a:t>
                      </a:r>
                      <a:r>
                        <a:rPr lang="es-ES" sz="1400" b="0" i="1" baseline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p</a:t>
                      </a:r>
                      <a:endParaRPr lang="es-ES" sz="1400" b="0" i="1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 smtClean="0">
                          <a:latin typeface="Georgia" pitchFamily="18" charset="0"/>
                        </a:rPr>
                        <a:t>Reticle</a:t>
                      </a:r>
                      <a:r>
                        <a:rPr lang="es-ES" sz="1400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es-ES" sz="1400" baseline="0" dirty="0" err="1" smtClean="0">
                          <a:latin typeface="Georgia" pitchFamily="18" charset="0"/>
                        </a:rPr>
                        <a:t>atípic</a:t>
                      </a:r>
                      <a:r>
                        <a:rPr lang="es-ES" sz="1400" baseline="0" dirty="0" smtClean="0">
                          <a:latin typeface="Georgia" pitchFamily="18" charset="0"/>
                        </a:rPr>
                        <a:t> (%)</a:t>
                      </a:r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Georgia" pitchFamily="18" charset="0"/>
                        </a:rPr>
                        <a:t>69.2</a:t>
                      </a:r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Georgia" pitchFamily="18" charset="0"/>
                        </a:rPr>
                        <a:t>56.3</a:t>
                      </a:r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0.57</a:t>
                      </a:r>
                      <a:endParaRPr lang="es-ES" sz="14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1" dirty="0" err="1" smtClean="0">
                          <a:latin typeface="Georgia" pitchFamily="18" charset="0"/>
                        </a:rPr>
                        <a:t>Reticle</a:t>
                      </a:r>
                      <a:r>
                        <a:rPr lang="es-ES" sz="1400" b="1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es-ES" sz="1400" b="1" baseline="0" dirty="0" err="1" smtClean="0">
                          <a:latin typeface="Georgia" pitchFamily="18" charset="0"/>
                        </a:rPr>
                        <a:t>invertit</a:t>
                      </a:r>
                      <a:r>
                        <a:rPr lang="es-ES" sz="1400" b="1" baseline="0" dirty="0" smtClean="0">
                          <a:latin typeface="Georgia" pitchFamily="18" charset="0"/>
                        </a:rPr>
                        <a:t> (%)</a:t>
                      </a:r>
                      <a:endParaRPr lang="es-ES" sz="1400" b="1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Georgia" pitchFamily="18" charset="0"/>
                        </a:rPr>
                        <a:t>38.5</a:t>
                      </a:r>
                      <a:endParaRPr lang="es-ES" sz="1400" b="1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Georgia" pitchFamily="18" charset="0"/>
                        </a:rPr>
                        <a:t>8.8</a:t>
                      </a:r>
                      <a:endParaRPr lang="es-ES" sz="1400" b="1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0.01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1" dirty="0" err="1" smtClean="0">
                          <a:latin typeface="Georgia" pitchFamily="18" charset="0"/>
                        </a:rPr>
                        <a:t>Glòbuls</a:t>
                      </a:r>
                      <a:r>
                        <a:rPr lang="es-ES" sz="1400" b="1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es-ES" sz="1400" b="1" baseline="0" dirty="0" err="1" smtClean="0">
                          <a:latin typeface="Georgia" pitchFamily="18" charset="0"/>
                        </a:rPr>
                        <a:t>atípics</a:t>
                      </a:r>
                      <a:r>
                        <a:rPr lang="es-ES" sz="1400" b="1" baseline="0" dirty="0" smtClean="0">
                          <a:latin typeface="Georgia" pitchFamily="18" charset="0"/>
                        </a:rPr>
                        <a:t> (%)</a:t>
                      </a:r>
                      <a:endParaRPr lang="es-ES" sz="1400" b="1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Georgia" pitchFamily="18" charset="0"/>
                        </a:rPr>
                        <a:t>38.5</a:t>
                      </a:r>
                      <a:endParaRPr lang="es-ES" sz="1400" b="1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latin typeface="Georgia" pitchFamily="18" charset="0"/>
                        </a:rPr>
                        <a:t>8.8</a:t>
                      </a:r>
                      <a:endParaRPr lang="es-ES" sz="1400" b="1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0.01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i="1" dirty="0" err="1" smtClean="0">
                          <a:latin typeface="Georgia" pitchFamily="18" charset="0"/>
                        </a:rPr>
                        <a:t>Blotches</a:t>
                      </a:r>
                      <a:r>
                        <a:rPr lang="es-ES" sz="1400" dirty="0" smtClean="0">
                          <a:latin typeface="Georgia" pitchFamily="18" charset="0"/>
                        </a:rPr>
                        <a:t> </a:t>
                      </a:r>
                      <a:r>
                        <a:rPr lang="es-ES" sz="1400" baseline="0" dirty="0" smtClean="0">
                          <a:latin typeface="Georgia" pitchFamily="18" charset="0"/>
                        </a:rPr>
                        <a:t>(%)</a:t>
                      </a:r>
                      <a:endParaRPr lang="es-ES" sz="1400" i="1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Georgia" pitchFamily="18" charset="0"/>
                        </a:rPr>
                        <a:t>23.1</a:t>
                      </a:r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Georgia" pitchFamily="18" charset="0"/>
                        </a:rPr>
                        <a:t>21.3</a:t>
                      </a:r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1.00</a:t>
                      </a:r>
                      <a:endParaRPr lang="es-ES" sz="14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 smtClean="0">
                          <a:latin typeface="Georgia" pitchFamily="18" charset="0"/>
                        </a:rPr>
                        <a:t>Pseudòpods</a:t>
                      </a:r>
                      <a:r>
                        <a:rPr lang="es-ES" sz="1400" dirty="0" smtClean="0">
                          <a:latin typeface="Georgia" pitchFamily="18" charset="0"/>
                        </a:rPr>
                        <a:t> </a:t>
                      </a:r>
                      <a:r>
                        <a:rPr lang="es-ES" sz="1400" baseline="0" dirty="0" smtClean="0">
                          <a:latin typeface="Georgia" pitchFamily="18" charset="0"/>
                        </a:rPr>
                        <a:t>(%)</a:t>
                      </a:r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Georgia" pitchFamily="18" charset="0"/>
                        </a:rPr>
                        <a:t>36.2</a:t>
                      </a:r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Georgia" pitchFamily="18" charset="0"/>
                        </a:rPr>
                        <a:t>21.3</a:t>
                      </a:r>
                      <a:endParaRPr lang="es-ES" sz="1400" dirty="0"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0.08</a:t>
                      </a:r>
                      <a:endParaRPr lang="es-ES" sz="140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6 CuadroTexto"/>
          <p:cNvSpPr txBox="1"/>
          <p:nvPr/>
        </p:nvSpPr>
        <p:spPr>
          <a:xfrm>
            <a:off x="2431539" y="5139154"/>
            <a:ext cx="6588224" cy="307777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No </a:t>
            </a:r>
            <a:r>
              <a:rPr lang="es-ES" sz="1400" dirty="0" err="1" smtClean="0"/>
              <a:t>diferències</a:t>
            </a:r>
            <a:r>
              <a:rPr lang="es-ES" sz="1400" dirty="0" smtClean="0"/>
              <a:t> </a:t>
            </a:r>
            <a:r>
              <a:rPr lang="es-ES" sz="1400" dirty="0" err="1" smtClean="0"/>
              <a:t>significatives</a:t>
            </a:r>
            <a:r>
              <a:rPr lang="es-ES" sz="1400" dirty="0" smtClean="0"/>
              <a:t> entre </a:t>
            </a:r>
            <a:r>
              <a:rPr lang="es-ES" sz="1400" i="1" dirty="0" smtClean="0"/>
              <a:t>TDS score </a:t>
            </a:r>
            <a:r>
              <a:rPr lang="es-ES" sz="1400" dirty="0" smtClean="0"/>
              <a:t>i </a:t>
            </a:r>
            <a:r>
              <a:rPr lang="es-ES" sz="1400" i="1" dirty="0" smtClean="0"/>
              <a:t>7 </a:t>
            </a:r>
            <a:r>
              <a:rPr lang="es-ES" sz="1400" i="1" dirty="0" err="1" smtClean="0"/>
              <a:t>checkpoint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list</a:t>
            </a:r>
            <a:r>
              <a:rPr lang="es-ES" sz="1400" i="1" dirty="0" smtClean="0"/>
              <a:t> </a:t>
            </a:r>
            <a:r>
              <a:rPr lang="es-ES" sz="1400" dirty="0" smtClean="0"/>
              <a:t>entre MM i </a:t>
            </a:r>
            <a:r>
              <a:rPr lang="es-ES" sz="1400" dirty="0" err="1" smtClean="0"/>
              <a:t>nevus</a:t>
            </a: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16961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33" r="34693" b="30150"/>
          <a:stretch/>
        </p:blipFill>
        <p:spPr>
          <a:xfrm>
            <a:off x="607425" y="626076"/>
            <a:ext cx="3281660" cy="2471351"/>
          </a:xfrm>
          <a:prstGeom prst="rect">
            <a:avLst/>
          </a:prstGeom>
          <a:ln w="9525">
            <a:noFill/>
          </a:ln>
        </p:spPr>
      </p:pic>
      <p:pic>
        <p:nvPicPr>
          <p:cNvPr id="4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69" y="3558746"/>
            <a:ext cx="3657600" cy="2743200"/>
          </a:xfrm>
          <a:prstGeom prst="rect">
            <a:avLst/>
          </a:prstGeom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18" y="3558746"/>
            <a:ext cx="3376245" cy="2743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97" t="24504" r="26937" b="24564"/>
          <a:stretch/>
        </p:blipFill>
        <p:spPr>
          <a:xfrm>
            <a:off x="607425" y="3558746"/>
            <a:ext cx="3286663" cy="2743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84" t="33033" r="38018" b="38378"/>
          <a:stretch/>
        </p:blipFill>
        <p:spPr>
          <a:xfrm>
            <a:off x="3277640" y="5700056"/>
            <a:ext cx="1453599" cy="11052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23" t="41201" r="41802" b="42102"/>
          <a:stretch/>
        </p:blipFill>
        <p:spPr>
          <a:xfrm>
            <a:off x="7021989" y="5694136"/>
            <a:ext cx="1261417" cy="10691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549" t="41802" r="42703" b="40300"/>
          <a:stretch/>
        </p:blipFill>
        <p:spPr>
          <a:xfrm>
            <a:off x="10834375" y="5736433"/>
            <a:ext cx="1357625" cy="10268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97" t="11286" r="56161" b="46511"/>
          <a:stretch/>
        </p:blipFill>
        <p:spPr>
          <a:xfrm>
            <a:off x="4252924" y="645952"/>
            <a:ext cx="3433803" cy="24597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28" t="12110" r="49908" b="49143"/>
          <a:stretch/>
        </p:blipFill>
        <p:spPr>
          <a:xfrm>
            <a:off x="8048369" y="626076"/>
            <a:ext cx="3657600" cy="2486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24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Introducció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>
                <a:solidFill>
                  <a:schemeClr val="tx1"/>
                </a:solidFill>
              </a:rPr>
              <a:t>Pacients d’alt risc de melanoma</a:t>
            </a:r>
          </a:p>
          <a:p>
            <a:pPr lvl="1"/>
            <a:r>
              <a:rPr lang="ca-ES" dirty="0" smtClean="0">
                <a:solidFill>
                  <a:schemeClr val="tx1"/>
                </a:solidFill>
              </a:rPr>
              <a:t>Fenotip</a:t>
            </a:r>
          </a:p>
          <a:p>
            <a:pPr lvl="2"/>
            <a:r>
              <a:rPr lang="ca-ES" dirty="0" smtClean="0">
                <a:solidFill>
                  <a:schemeClr val="tx1"/>
                </a:solidFill>
              </a:rPr>
              <a:t>Ulls clars, </a:t>
            </a:r>
            <a:r>
              <a:rPr lang="ca-ES" dirty="0" err="1" smtClean="0">
                <a:solidFill>
                  <a:schemeClr val="tx1"/>
                </a:solidFill>
              </a:rPr>
              <a:t>fototipus</a:t>
            </a:r>
            <a:r>
              <a:rPr lang="ca-ES" dirty="0" smtClean="0">
                <a:solidFill>
                  <a:schemeClr val="tx1"/>
                </a:solidFill>
              </a:rPr>
              <a:t> baix (I,II), cabells rossos o pèl-rojos, múltiples efèlides o </a:t>
            </a:r>
            <a:r>
              <a:rPr lang="ca-ES" dirty="0" err="1" smtClean="0">
                <a:solidFill>
                  <a:schemeClr val="tx1"/>
                </a:solidFill>
              </a:rPr>
              <a:t>lentigens</a:t>
            </a:r>
            <a:r>
              <a:rPr lang="ca-ES" dirty="0" smtClean="0">
                <a:solidFill>
                  <a:schemeClr val="tx1"/>
                </a:solidFill>
              </a:rPr>
              <a:t> solars</a:t>
            </a:r>
          </a:p>
          <a:p>
            <a:pPr lvl="2"/>
            <a:r>
              <a:rPr lang="ca-ES" dirty="0" smtClean="0">
                <a:solidFill>
                  <a:schemeClr val="tx1"/>
                </a:solidFill>
              </a:rPr>
              <a:t>Nombrosos nevus típics (&gt;50)</a:t>
            </a:r>
          </a:p>
          <a:p>
            <a:pPr lvl="2"/>
            <a:r>
              <a:rPr lang="ca-ES" dirty="0" smtClean="0">
                <a:solidFill>
                  <a:schemeClr val="tx1"/>
                </a:solidFill>
              </a:rPr>
              <a:t>Síndrome de nevus displàsic (</a:t>
            </a:r>
            <a:r>
              <a:rPr lang="es-ES" dirty="0" smtClean="0">
                <a:solidFill>
                  <a:schemeClr val="tx1"/>
                </a:solidFill>
              </a:rPr>
              <a:t>n</a:t>
            </a:r>
            <a:r>
              <a:rPr lang="es-ES" baseline="30000" dirty="0" smtClean="0">
                <a:solidFill>
                  <a:schemeClr val="tx1"/>
                </a:solidFill>
              </a:rPr>
              <a:t>o</a:t>
            </a:r>
            <a:r>
              <a:rPr lang="es-ES" dirty="0">
                <a:solidFill>
                  <a:schemeClr val="tx1"/>
                </a:solidFill>
              </a:rPr>
              <a:t> de </a:t>
            </a:r>
            <a:r>
              <a:rPr lang="es-ES" dirty="0" err="1">
                <a:solidFill>
                  <a:schemeClr val="tx1"/>
                </a:solidFill>
              </a:rPr>
              <a:t>nevus</a:t>
            </a:r>
            <a:r>
              <a:rPr lang="es-ES" dirty="0">
                <a:solidFill>
                  <a:schemeClr val="tx1"/>
                </a:solidFill>
              </a:rPr>
              <a:t> &gt;100 </a:t>
            </a:r>
            <a:r>
              <a:rPr lang="es-ES" dirty="0" err="1" smtClean="0">
                <a:solidFill>
                  <a:schemeClr val="tx1"/>
                </a:solidFill>
              </a:rPr>
              <a:t>amb</a:t>
            </a:r>
            <a:r>
              <a:rPr lang="es-ES" dirty="0" smtClean="0">
                <a:solidFill>
                  <a:schemeClr val="tx1"/>
                </a:solidFill>
              </a:rPr>
              <a:t> un </a:t>
            </a:r>
            <a:r>
              <a:rPr lang="es-ES" dirty="0">
                <a:solidFill>
                  <a:schemeClr val="tx1"/>
                </a:solidFill>
              </a:rPr>
              <a:t>o </a:t>
            </a:r>
            <a:r>
              <a:rPr lang="es-ES" dirty="0" err="1" smtClean="0">
                <a:solidFill>
                  <a:schemeClr val="tx1"/>
                </a:solidFill>
              </a:rPr>
              <a:t>més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d’una</a:t>
            </a:r>
            <a:r>
              <a:rPr lang="es-ES" dirty="0" smtClean="0">
                <a:solidFill>
                  <a:schemeClr val="tx1"/>
                </a:solidFill>
              </a:rPr>
              <a:t> mida </a:t>
            </a:r>
            <a:r>
              <a:rPr lang="es-ES" dirty="0">
                <a:solidFill>
                  <a:schemeClr val="tx1"/>
                </a:solidFill>
              </a:rPr>
              <a:t>superior a 6 mm </a:t>
            </a:r>
            <a:r>
              <a:rPr lang="es-ES" dirty="0" smtClean="0">
                <a:solidFill>
                  <a:schemeClr val="tx1"/>
                </a:solidFill>
              </a:rPr>
              <a:t>i 1 </a:t>
            </a:r>
            <a:r>
              <a:rPr lang="es-ES" dirty="0">
                <a:solidFill>
                  <a:schemeClr val="tx1"/>
                </a:solidFill>
              </a:rPr>
              <a:t>o </a:t>
            </a:r>
            <a:r>
              <a:rPr lang="es-ES" dirty="0" err="1" smtClean="0">
                <a:solidFill>
                  <a:schemeClr val="tx1"/>
                </a:solidFill>
              </a:rPr>
              <a:t>més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amb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histologia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de </a:t>
            </a:r>
            <a:r>
              <a:rPr lang="es-ES" dirty="0" err="1">
                <a:solidFill>
                  <a:schemeClr val="tx1"/>
                </a:solidFill>
              </a:rPr>
              <a:t>nevus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displàsic</a:t>
            </a:r>
            <a:r>
              <a:rPr lang="es-ES" dirty="0" smtClean="0">
                <a:solidFill>
                  <a:schemeClr val="tx1"/>
                </a:solidFill>
              </a:rPr>
              <a:t>)</a:t>
            </a:r>
            <a:endParaRPr lang="ca-ES" dirty="0" smtClean="0">
              <a:solidFill>
                <a:schemeClr val="tx1"/>
              </a:solidFill>
            </a:endParaRPr>
          </a:p>
          <a:p>
            <a:pPr lvl="2"/>
            <a:endParaRPr lang="ca-ES" dirty="0" smtClean="0">
              <a:solidFill>
                <a:schemeClr val="tx1"/>
              </a:solidFill>
            </a:endParaRPr>
          </a:p>
          <a:p>
            <a:pPr lvl="1"/>
            <a:r>
              <a:rPr lang="ca-ES" dirty="0" smtClean="0">
                <a:solidFill>
                  <a:schemeClr val="tx1"/>
                </a:solidFill>
              </a:rPr>
              <a:t>Antecedents personals de melanoma</a:t>
            </a:r>
          </a:p>
          <a:p>
            <a:pPr lvl="1"/>
            <a:r>
              <a:rPr lang="ca-ES" dirty="0" smtClean="0">
                <a:solidFill>
                  <a:schemeClr val="tx1"/>
                </a:solidFill>
              </a:rPr>
              <a:t>Antecedents familiars de melanoma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86249" y="5346357"/>
            <a:ext cx="771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Actas </a:t>
            </a:r>
            <a:r>
              <a:rPr lang="es-ES" i="1" dirty="0" err="1"/>
              <a:t>Dermosifilogr</a:t>
            </a:r>
            <a:r>
              <a:rPr lang="es-ES" dirty="0"/>
              <a:t>. 2010;101:129-42</a:t>
            </a:r>
          </a:p>
        </p:txBody>
      </p:sp>
    </p:spTree>
    <p:extLst>
      <p:ext uri="{BB962C8B-B14F-4D97-AF65-F5344CB8AC3E}">
        <p14:creationId xmlns="" xmlns:p14="http://schemas.microsoft.com/office/powerpoint/2010/main" val="22574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Discussió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25567" t="30875" r="7304" b="34329"/>
          <a:stretch/>
        </p:blipFill>
        <p:spPr bwMode="auto">
          <a:xfrm>
            <a:off x="457165" y="2068415"/>
            <a:ext cx="5235259" cy="1525720"/>
          </a:xfrm>
          <a:prstGeom prst="rect">
            <a:avLst/>
          </a:prstGeom>
          <a:noFill/>
          <a:ln w="9525">
            <a:solidFill>
              <a:srgbClr val="073763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6832" t="40132" r="45621" b="44094"/>
          <a:stretch>
            <a:fillRect/>
          </a:stretch>
        </p:blipFill>
        <p:spPr bwMode="auto">
          <a:xfrm>
            <a:off x="313037" y="4262808"/>
            <a:ext cx="5523516" cy="1030277"/>
          </a:xfrm>
          <a:prstGeom prst="rect">
            <a:avLst/>
          </a:prstGeom>
          <a:noFill/>
          <a:ln w="9525">
            <a:solidFill>
              <a:srgbClr val="073763"/>
            </a:solidFill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0133" t="23850" r="19036" b="39482"/>
          <a:stretch/>
        </p:blipFill>
        <p:spPr>
          <a:xfrm>
            <a:off x="6214624" y="2155307"/>
            <a:ext cx="4941056" cy="1438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20137" t="28252" r="8055" b="29248"/>
          <a:stretch/>
        </p:blipFill>
        <p:spPr>
          <a:xfrm>
            <a:off x="6196436" y="3903707"/>
            <a:ext cx="5404021" cy="17991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66891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4288181"/>
              </p:ext>
            </p:extLst>
          </p:nvPr>
        </p:nvGraphicFramePr>
        <p:xfrm>
          <a:off x="724927" y="535460"/>
          <a:ext cx="10581632" cy="5116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759"/>
                <a:gridCol w="1128584"/>
                <a:gridCol w="1367481"/>
                <a:gridCol w="1276865"/>
                <a:gridCol w="1095633"/>
                <a:gridCol w="1169773"/>
                <a:gridCol w="1474573"/>
                <a:gridCol w="1379964"/>
              </a:tblGrid>
              <a:tr h="95773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 err="1" smtClean="0">
                          <a:effectLst/>
                        </a:rPr>
                        <a:t>Autors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Nº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Lesions</a:t>
                      </a:r>
                      <a:r>
                        <a:rPr lang="es-ES" sz="1400" u="none" strike="noStrike" dirty="0" smtClean="0">
                          <a:effectLst/>
                        </a:rPr>
                        <a:t> </a:t>
                      </a:r>
                      <a:r>
                        <a:rPr lang="es-ES" sz="1400" u="none" strike="noStrike" dirty="0">
                          <a:effectLst/>
                        </a:rPr>
                        <a:t>- Nº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pacients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 err="1" smtClean="0">
                          <a:effectLst/>
                        </a:rPr>
                        <a:t>Lesions</a:t>
                      </a:r>
                      <a:r>
                        <a:rPr lang="es-ES" sz="1400" u="none" strike="noStrike" dirty="0" smtClean="0">
                          <a:effectLst/>
                        </a:rPr>
                        <a:t>/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pacient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Mediana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seguiment</a:t>
                      </a:r>
                      <a:r>
                        <a:rPr lang="es-ES" sz="1400" u="none" strike="noStrike" dirty="0" smtClean="0">
                          <a:effectLst/>
                        </a:rPr>
                        <a:t> </a:t>
                      </a:r>
                      <a:r>
                        <a:rPr lang="es-ES" sz="1400" u="none" strike="noStrike" dirty="0">
                          <a:effectLst/>
                        </a:rPr>
                        <a:t>(meses)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%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exèresis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MM/no MM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MM (%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exèresis</a:t>
                      </a:r>
                      <a:r>
                        <a:rPr lang="es-ES" sz="1400" u="none" strike="noStrike" dirty="0">
                          <a:effectLst/>
                        </a:rPr>
                        <a:t>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 smtClean="0">
                          <a:effectLst/>
                        </a:rPr>
                        <a:t>%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Pacients</a:t>
                      </a:r>
                      <a:r>
                        <a:rPr lang="es-ES" sz="1400" u="none" strike="noStrike" dirty="0" smtClean="0">
                          <a:effectLst/>
                        </a:rPr>
                        <a:t>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amb</a:t>
                      </a:r>
                      <a:r>
                        <a:rPr lang="es-ES" sz="1400" u="none" strike="noStrike" dirty="0" smtClean="0">
                          <a:effectLst/>
                        </a:rPr>
                        <a:t> MM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durant</a:t>
                      </a:r>
                      <a:r>
                        <a:rPr lang="es-ES" sz="1400" u="none" strike="noStrike" dirty="0" smtClean="0">
                          <a:effectLst/>
                        </a:rPr>
                        <a:t> </a:t>
                      </a:r>
                      <a:r>
                        <a:rPr lang="es-ES" sz="1400" u="none" strike="noStrike" dirty="0" err="1" smtClean="0">
                          <a:effectLst/>
                        </a:rPr>
                        <a:t>seguiment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9307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Malvehy, Puig 2002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 smtClean="0">
                          <a:effectLst/>
                        </a:rPr>
                        <a:t>3.170-290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10,93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17,2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1,3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1:4,2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9307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Bauer et al 2005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 smtClean="0">
                          <a:effectLst/>
                        </a:rPr>
                        <a:t>2.015-196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10,28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1:15,5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6,1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9307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Fuller et al 2007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 smtClean="0">
                          <a:effectLst/>
                        </a:rPr>
                        <a:t>5.945-297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5,4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1:53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1,9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9307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Haenssle et al 2010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11.137-688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13,2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32,2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10,9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1:12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10,4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9307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Salerni et al 2012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11.396-618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18,44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96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10,1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1:10,7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8,5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12,6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9307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effectLst/>
                        </a:rPr>
                        <a:t>Hospital del Mar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smtClean="0">
                          <a:effectLst/>
                        </a:rPr>
                        <a:t>2.934-152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effectLst/>
                        </a:rPr>
                        <a:t>19,3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effectLst/>
                        </a:rPr>
                        <a:t>72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effectLst/>
                        </a:rPr>
                        <a:t>3,4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effectLst/>
                        </a:rPr>
                        <a:t>1:7,6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effectLst/>
                        </a:rPr>
                        <a:t>13,13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 smtClean="0">
                          <a:effectLst/>
                        </a:rPr>
                        <a:t>6,5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9077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Característiques</a:t>
            </a:r>
            <a:r>
              <a:rPr lang="es-ES" sz="4000" dirty="0" smtClean="0"/>
              <a:t> </a:t>
            </a:r>
            <a:r>
              <a:rPr lang="es-ES" sz="4000" dirty="0" err="1" smtClean="0"/>
              <a:t>pacients</a:t>
            </a:r>
            <a:r>
              <a:rPr lang="es-ES" sz="4000" dirty="0" smtClean="0"/>
              <a:t> </a:t>
            </a:r>
            <a:r>
              <a:rPr lang="es-ES" sz="4000" dirty="0" err="1" smtClean="0"/>
              <a:t>associades</a:t>
            </a:r>
            <a:r>
              <a:rPr lang="es-ES" sz="4000" dirty="0" smtClean="0"/>
              <a:t> a MM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grpSp>
        <p:nvGrpSpPr>
          <p:cNvPr id="4" name="Grupo 3"/>
          <p:cNvGrpSpPr/>
          <p:nvPr/>
        </p:nvGrpSpPr>
        <p:grpSpPr>
          <a:xfrm>
            <a:off x="6262257" y="2546076"/>
            <a:ext cx="2733961" cy="1463738"/>
            <a:chOff x="1280" y="1387989"/>
            <a:chExt cx="1094447" cy="1288021"/>
          </a:xfrm>
          <a:scene3d>
            <a:camera prst="orthographicFront"/>
            <a:lightRig rig="flat" dir="t"/>
          </a:scene3d>
        </p:grpSpPr>
        <p:sp>
          <p:nvSpPr>
            <p:cNvPr id="5" name="Rectángulo redondeado 4"/>
            <p:cNvSpPr/>
            <p:nvPr/>
          </p:nvSpPr>
          <p:spPr>
            <a:xfrm>
              <a:off x="1280" y="1387989"/>
              <a:ext cx="1094447" cy="12880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145280" y="1550085"/>
              <a:ext cx="806447" cy="8435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dirty="0" err="1" smtClean="0"/>
                <a:t>Haenssle</a:t>
              </a:r>
              <a:r>
                <a:rPr lang="es-ES" sz="1200" b="1" dirty="0" smtClean="0"/>
                <a:t> et al 2010:</a:t>
              </a:r>
              <a:endParaRPr lang="es-ES" sz="1200" b="1" kern="1200" dirty="0" smtClean="0"/>
            </a:p>
            <a:p>
              <a:pPr marL="171450" lvl="0" indent="-17145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s-ES" sz="1200" kern="1200" dirty="0" err="1" smtClean="0"/>
                <a:t>Major</a:t>
              </a:r>
              <a:r>
                <a:rPr lang="es-ES" sz="1200" kern="1200" dirty="0" smtClean="0"/>
                <a:t> número de </a:t>
              </a:r>
              <a:r>
                <a:rPr lang="es-ES" sz="1200" kern="1200" dirty="0" err="1" smtClean="0"/>
                <a:t>lesions</a:t>
              </a:r>
              <a:endParaRPr lang="es-ES" sz="1200" kern="1200" dirty="0" smtClean="0"/>
            </a:p>
            <a:p>
              <a:pPr marL="171450" lvl="0" indent="-17145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s-ES" sz="1200" dirty="0" err="1" smtClean="0"/>
                <a:t>Història</a:t>
              </a:r>
              <a:r>
                <a:rPr lang="es-ES" sz="1200" dirty="0" smtClean="0"/>
                <a:t> personal MM</a:t>
              </a:r>
              <a:endParaRPr lang="es-ES" sz="1200" kern="1200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2461494" y="2546076"/>
            <a:ext cx="2733961" cy="1463738"/>
            <a:chOff x="1280" y="1387989"/>
            <a:chExt cx="1094447" cy="1288021"/>
          </a:xfrm>
          <a:scene3d>
            <a:camera prst="orthographicFront"/>
            <a:lightRig rig="flat" dir="t"/>
          </a:scene3d>
        </p:grpSpPr>
        <p:sp>
          <p:nvSpPr>
            <p:cNvPr id="8" name="Rectángulo redondeado 7"/>
            <p:cNvSpPr/>
            <p:nvPr/>
          </p:nvSpPr>
          <p:spPr>
            <a:xfrm>
              <a:off x="1280" y="1387989"/>
              <a:ext cx="1094447" cy="12880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ángulo 8"/>
            <p:cNvSpPr/>
            <p:nvPr/>
          </p:nvSpPr>
          <p:spPr>
            <a:xfrm>
              <a:off x="145280" y="1550085"/>
              <a:ext cx="806447" cy="8435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 err="1" smtClean="0"/>
                <a:t>Salerni</a:t>
              </a:r>
              <a:r>
                <a:rPr lang="es-ES" sz="1200" b="1" kern="1200" dirty="0" smtClean="0"/>
                <a:t> et al 2012:</a:t>
              </a:r>
            </a:p>
            <a:p>
              <a:pPr marL="171450" lvl="0" indent="-17145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s-ES" sz="1200" kern="1200" dirty="0" err="1" smtClean="0"/>
                <a:t>Major</a:t>
              </a:r>
              <a:r>
                <a:rPr lang="es-ES" sz="1200" kern="1200" dirty="0" smtClean="0"/>
                <a:t> número de </a:t>
              </a:r>
              <a:r>
                <a:rPr lang="es-ES" sz="1200" kern="1200" dirty="0" err="1" smtClean="0"/>
                <a:t>biòpsies</a:t>
              </a:r>
              <a:endParaRPr lang="es-ES" sz="1200" kern="1200" dirty="0" smtClean="0"/>
            </a:p>
            <a:p>
              <a:pPr marL="171450" lvl="0" indent="-17145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s-ES" sz="1200" dirty="0" err="1" smtClean="0"/>
                <a:t>Edat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d’inclusió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major</a:t>
              </a:r>
              <a:r>
                <a:rPr lang="es-ES" sz="1200" dirty="0" smtClean="0"/>
                <a:t> a </a:t>
              </a:r>
              <a:r>
                <a:rPr lang="es-ES" sz="1200" dirty="0" err="1" smtClean="0"/>
                <a:t>l’inici</a:t>
              </a:r>
              <a:endParaRPr lang="es-ES" sz="1200" kern="1200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461167" y="4405356"/>
            <a:ext cx="2733961" cy="1463738"/>
            <a:chOff x="1280" y="1387989"/>
            <a:chExt cx="1094447" cy="1288021"/>
          </a:xfrm>
          <a:scene3d>
            <a:camera prst="orthographicFront"/>
            <a:lightRig rig="flat" dir="t"/>
          </a:scene3d>
        </p:grpSpPr>
        <p:sp>
          <p:nvSpPr>
            <p:cNvPr id="12" name="Rectángulo redondeado 11"/>
            <p:cNvSpPr/>
            <p:nvPr/>
          </p:nvSpPr>
          <p:spPr>
            <a:xfrm>
              <a:off x="1280" y="1387989"/>
              <a:ext cx="1094447" cy="12880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145280" y="1550085"/>
              <a:ext cx="806447" cy="843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 smtClean="0">
                  <a:solidFill>
                    <a:schemeClr val="bg1"/>
                  </a:solidFill>
                </a:rPr>
                <a:t>H. </a:t>
              </a:r>
              <a:r>
                <a:rPr lang="es-ES" sz="1200" b="1" dirty="0" smtClean="0">
                  <a:solidFill>
                    <a:schemeClr val="bg1"/>
                  </a:solidFill>
                </a:rPr>
                <a:t>del Mar 2017</a:t>
              </a:r>
              <a:r>
                <a:rPr lang="es-ES" sz="1200" b="1" kern="1200" dirty="0" smtClean="0">
                  <a:solidFill>
                    <a:schemeClr val="bg1"/>
                  </a:solidFill>
                </a:rPr>
                <a:t>:</a:t>
              </a:r>
            </a:p>
            <a:p>
              <a:pPr marL="171450" lvl="0" indent="-17145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s-ES" sz="1200" kern="1200" dirty="0" err="1" smtClean="0">
                  <a:solidFill>
                    <a:schemeClr val="bg1"/>
                  </a:solidFill>
                </a:rPr>
                <a:t>Major</a:t>
              </a:r>
              <a:r>
                <a:rPr lang="es-ES" sz="1200" kern="1200" dirty="0" smtClean="0">
                  <a:solidFill>
                    <a:schemeClr val="bg1"/>
                  </a:solidFill>
                </a:rPr>
                <a:t> número de </a:t>
              </a:r>
              <a:r>
                <a:rPr lang="es-ES" sz="1200" kern="1200" dirty="0" err="1" smtClean="0">
                  <a:solidFill>
                    <a:schemeClr val="bg1"/>
                  </a:solidFill>
                </a:rPr>
                <a:t>lesions</a:t>
              </a:r>
              <a:endParaRPr lang="es-ES" sz="1200" kern="1200" dirty="0" smtClean="0">
                <a:solidFill>
                  <a:schemeClr val="bg1"/>
                </a:solidFill>
              </a:endParaRPr>
            </a:p>
            <a:p>
              <a:pPr marL="171450" lvl="0" indent="-17145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s-ES" sz="1200" dirty="0" err="1" smtClean="0">
                  <a:solidFill>
                    <a:schemeClr val="bg1"/>
                  </a:solidFill>
                </a:rPr>
                <a:t>Major</a:t>
              </a:r>
              <a:r>
                <a:rPr lang="es-ES" sz="1200" dirty="0" smtClean="0">
                  <a:solidFill>
                    <a:schemeClr val="bg1"/>
                  </a:solidFill>
                </a:rPr>
                <a:t> número de </a:t>
              </a:r>
              <a:r>
                <a:rPr lang="es-ES" sz="1200" dirty="0" err="1" smtClean="0">
                  <a:solidFill>
                    <a:schemeClr val="bg1"/>
                  </a:solidFill>
                </a:rPr>
                <a:t>biòpsies</a:t>
              </a:r>
              <a:endParaRPr lang="es-ES" sz="12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142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Canvis</a:t>
            </a:r>
            <a:r>
              <a:rPr lang="es-ES" dirty="0" smtClean="0"/>
              <a:t> </a:t>
            </a:r>
            <a:r>
              <a:rPr lang="es-ES" dirty="0" err="1" smtClean="0"/>
              <a:t>associats</a:t>
            </a:r>
            <a:r>
              <a:rPr lang="es-ES" dirty="0" smtClean="0"/>
              <a:t> a MM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 err="1" smtClean="0"/>
              <a:t>Canvis</a:t>
            </a:r>
            <a:r>
              <a:rPr lang="es-ES" b="1" dirty="0" smtClean="0"/>
              <a:t> </a:t>
            </a:r>
            <a:r>
              <a:rPr lang="es-ES" b="1" dirty="0" err="1" smtClean="0"/>
              <a:t>macroscòpics</a:t>
            </a:r>
            <a:endParaRPr lang="es-ES" b="1" dirty="0" smtClean="0"/>
          </a:p>
          <a:p>
            <a:pPr lvl="1"/>
            <a:r>
              <a:rPr lang="es-ES" dirty="0" smtClean="0"/>
              <a:t>53,8% </a:t>
            </a:r>
            <a:r>
              <a:rPr lang="es-ES" dirty="0" err="1" smtClean="0"/>
              <a:t>dels</a:t>
            </a:r>
            <a:r>
              <a:rPr lang="es-ES" dirty="0" smtClean="0"/>
              <a:t> MM van ser </a:t>
            </a:r>
            <a:r>
              <a:rPr lang="es-ES" dirty="0" err="1" smtClean="0"/>
              <a:t>diagnosticats</a:t>
            </a:r>
            <a:r>
              <a:rPr lang="es-ES" dirty="0" smtClean="0"/>
              <a:t> per </a:t>
            </a:r>
            <a:r>
              <a:rPr lang="es-ES" dirty="0" err="1" smtClean="0"/>
              <a:t>canvis</a:t>
            </a:r>
            <a:r>
              <a:rPr lang="es-ES" dirty="0" smtClean="0"/>
              <a:t> </a:t>
            </a:r>
            <a:r>
              <a:rPr lang="es-ES" dirty="0" err="1" smtClean="0"/>
              <a:t>macroscòpics</a:t>
            </a:r>
            <a:endParaRPr lang="es-ES" dirty="0" smtClean="0"/>
          </a:p>
          <a:p>
            <a:pPr lvl="1"/>
            <a:r>
              <a:rPr lang="es-ES" dirty="0" err="1" smtClean="0"/>
              <a:t>Importància</a:t>
            </a:r>
            <a:r>
              <a:rPr lang="es-ES" dirty="0" smtClean="0"/>
              <a:t> de la </a:t>
            </a:r>
            <a:r>
              <a:rPr lang="es-ES" dirty="0" err="1" smtClean="0"/>
              <a:t>realització</a:t>
            </a:r>
            <a:r>
              <a:rPr lang="es-ES" dirty="0" smtClean="0"/>
              <a:t> de MCT i no </a:t>
            </a:r>
            <a:r>
              <a:rPr lang="es-ES" dirty="0" err="1" smtClean="0"/>
              <a:t>només</a:t>
            </a:r>
            <a:r>
              <a:rPr lang="es-ES" dirty="0" smtClean="0"/>
              <a:t> de la </a:t>
            </a:r>
            <a:r>
              <a:rPr lang="es-ES" dirty="0" err="1" smtClean="0"/>
              <a:t>dermatoscòpia</a:t>
            </a:r>
            <a:r>
              <a:rPr lang="es-ES" dirty="0" smtClean="0"/>
              <a:t> digital</a:t>
            </a:r>
          </a:p>
          <a:p>
            <a:pPr lvl="1"/>
            <a:endParaRPr lang="es-ES" dirty="0" smtClean="0"/>
          </a:p>
          <a:p>
            <a:r>
              <a:rPr lang="es-ES" b="1" dirty="0" err="1" smtClean="0"/>
              <a:t>Canvis</a:t>
            </a:r>
            <a:r>
              <a:rPr lang="es-ES" b="1" dirty="0" smtClean="0"/>
              <a:t> </a:t>
            </a:r>
            <a:r>
              <a:rPr lang="es-ES" b="1" dirty="0" err="1" smtClean="0"/>
              <a:t>dermatoscòpics</a:t>
            </a:r>
            <a:endParaRPr lang="es-ES" b="1" dirty="0" smtClean="0"/>
          </a:p>
          <a:p>
            <a:pPr lvl="1"/>
            <a:r>
              <a:rPr lang="es-ES" dirty="0" err="1" smtClean="0"/>
              <a:t>Creixement</a:t>
            </a:r>
            <a:r>
              <a:rPr lang="es-ES" dirty="0" smtClean="0"/>
              <a:t> </a:t>
            </a:r>
            <a:r>
              <a:rPr lang="es-ES" dirty="0" err="1" smtClean="0"/>
              <a:t>asimètric</a:t>
            </a:r>
            <a:r>
              <a:rPr lang="es-ES" dirty="0" smtClean="0"/>
              <a:t>, </a:t>
            </a:r>
            <a:r>
              <a:rPr lang="es-ES" dirty="0" err="1" smtClean="0"/>
              <a:t>canvis</a:t>
            </a:r>
            <a:r>
              <a:rPr lang="es-ES" dirty="0" smtClean="0"/>
              <a:t> </a:t>
            </a:r>
            <a:r>
              <a:rPr lang="es-ES" dirty="0" err="1" smtClean="0"/>
              <a:t>focals</a:t>
            </a:r>
            <a:r>
              <a:rPr lang="es-ES" dirty="0" smtClean="0"/>
              <a:t> </a:t>
            </a:r>
            <a:r>
              <a:rPr lang="es-ES" dirty="0" err="1" smtClean="0"/>
              <a:t>d’estructura</a:t>
            </a:r>
            <a:r>
              <a:rPr lang="es-ES" dirty="0" smtClean="0"/>
              <a:t> i </a:t>
            </a:r>
            <a:r>
              <a:rPr lang="es-ES" dirty="0" err="1" smtClean="0"/>
              <a:t>pigment</a:t>
            </a:r>
            <a:r>
              <a:rPr lang="es-ES" dirty="0" smtClean="0"/>
              <a:t> es van </a:t>
            </a:r>
            <a:r>
              <a:rPr lang="es-ES" dirty="0" err="1" smtClean="0"/>
              <a:t>associar</a:t>
            </a:r>
            <a:r>
              <a:rPr lang="es-ES" dirty="0" smtClean="0"/>
              <a:t> al </a:t>
            </a:r>
            <a:r>
              <a:rPr lang="es-ES" dirty="0" err="1" smtClean="0"/>
              <a:t>diagnòstic</a:t>
            </a:r>
            <a:r>
              <a:rPr lang="es-ES" dirty="0" smtClean="0"/>
              <a:t> de MM</a:t>
            </a:r>
          </a:p>
          <a:p>
            <a:pPr lvl="1"/>
            <a:r>
              <a:rPr lang="es-ES" dirty="0" err="1" smtClean="0"/>
              <a:t>Salerni</a:t>
            </a:r>
            <a:r>
              <a:rPr lang="es-ES" dirty="0" smtClean="0"/>
              <a:t> et al: </a:t>
            </a:r>
            <a:r>
              <a:rPr lang="es-ES" dirty="0" err="1" smtClean="0"/>
              <a:t>canvis</a:t>
            </a:r>
            <a:r>
              <a:rPr lang="es-ES" dirty="0" smtClean="0"/>
              <a:t> </a:t>
            </a:r>
            <a:r>
              <a:rPr lang="es-ES" dirty="0" err="1" smtClean="0"/>
              <a:t>focals</a:t>
            </a:r>
            <a:r>
              <a:rPr lang="es-ES" dirty="0" smtClean="0"/>
              <a:t> de </a:t>
            </a:r>
            <a:r>
              <a:rPr lang="es-ES" dirty="0" err="1" smtClean="0"/>
              <a:t>pigment</a:t>
            </a:r>
            <a:r>
              <a:rPr lang="es-ES" dirty="0" smtClean="0"/>
              <a:t> </a:t>
            </a:r>
            <a:r>
              <a:rPr lang="es-ES" dirty="0"/>
              <a:t>i</a:t>
            </a:r>
            <a:r>
              <a:rPr lang="es-ES" dirty="0" smtClean="0"/>
              <a:t> </a:t>
            </a:r>
            <a:r>
              <a:rPr lang="es-ES" dirty="0" err="1" smtClean="0"/>
              <a:t>canvis</a:t>
            </a:r>
            <a:r>
              <a:rPr lang="es-ES" dirty="0" smtClean="0"/>
              <a:t> </a:t>
            </a:r>
            <a:r>
              <a:rPr lang="es-ES" dirty="0" err="1" smtClean="0"/>
              <a:t>focals</a:t>
            </a:r>
            <a:r>
              <a:rPr lang="es-ES" dirty="0" smtClean="0"/>
              <a:t> en estructura </a:t>
            </a:r>
          </a:p>
          <a:p>
            <a:pPr lvl="1"/>
            <a:endParaRPr lang="es-ES" dirty="0"/>
          </a:p>
          <a:p>
            <a:pPr lvl="1"/>
            <a:r>
              <a:rPr lang="es-ES" dirty="0" err="1" smtClean="0"/>
              <a:t>Creixement</a:t>
            </a:r>
            <a:r>
              <a:rPr lang="es-ES" dirty="0" smtClean="0"/>
              <a:t> </a:t>
            </a:r>
            <a:r>
              <a:rPr lang="es-ES" dirty="0" err="1" smtClean="0"/>
              <a:t>simètric</a:t>
            </a:r>
            <a:r>
              <a:rPr lang="es-ES" dirty="0" smtClean="0"/>
              <a:t>, </a:t>
            </a:r>
            <a:r>
              <a:rPr lang="es-ES" dirty="0" err="1" smtClean="0"/>
              <a:t>motiu</a:t>
            </a:r>
            <a:r>
              <a:rPr lang="es-ES" dirty="0" smtClean="0"/>
              <a:t> </a:t>
            </a:r>
            <a:r>
              <a:rPr lang="es-ES" dirty="0" err="1" smtClean="0"/>
              <a:t>freqüent</a:t>
            </a:r>
            <a:r>
              <a:rPr lang="es-ES" dirty="0" smtClean="0"/>
              <a:t> </a:t>
            </a:r>
            <a:r>
              <a:rPr lang="es-ES" dirty="0" err="1" smtClean="0"/>
              <a:t>d’exèresi</a:t>
            </a:r>
            <a:r>
              <a:rPr lang="es-ES" dirty="0" smtClean="0"/>
              <a:t>, no </a:t>
            </a:r>
            <a:r>
              <a:rPr lang="es-ES" dirty="0" err="1" smtClean="0"/>
              <a:t>s’associa</a:t>
            </a:r>
            <a:r>
              <a:rPr lang="es-ES" dirty="0" smtClean="0"/>
              <a:t> a MM (=</a:t>
            </a:r>
            <a:r>
              <a:rPr lang="es-ES" dirty="0" err="1" smtClean="0"/>
              <a:t>altres</a:t>
            </a:r>
            <a:r>
              <a:rPr lang="es-ES" dirty="0" smtClean="0"/>
              <a:t> </a:t>
            </a:r>
            <a:r>
              <a:rPr lang="es-ES" dirty="0" err="1" smtClean="0"/>
              <a:t>estudis</a:t>
            </a:r>
            <a:r>
              <a:rPr lang="es-ES" dirty="0"/>
              <a:t>) </a:t>
            </a:r>
            <a:endParaRPr lang="es-ES" dirty="0" smtClean="0"/>
          </a:p>
          <a:p>
            <a:pPr lvl="1"/>
            <a:endParaRPr lang="es-ES" dirty="0"/>
          </a:p>
          <a:p>
            <a:pPr marL="201168" lvl="1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7757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Melanoma sobre </a:t>
            </a:r>
            <a:r>
              <a:rPr lang="es-ES" dirty="0" err="1" smtClean="0"/>
              <a:t>nevus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076398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dirty="0" smtClean="0"/>
              <a:t> </a:t>
            </a:r>
            <a:r>
              <a:rPr lang="ca-ES" dirty="0" smtClean="0"/>
              <a:t>El 69,2% dels melanomes van aparèixer sobre nevus preexistents</a:t>
            </a:r>
          </a:p>
          <a:p>
            <a:pPr>
              <a:buFont typeface="Arial" panose="020B0604020202020204" pitchFamily="34" charset="0"/>
              <a:buChar char="•"/>
            </a:pPr>
            <a:endParaRPr lang="ca-E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a-ES" dirty="0" smtClean="0"/>
              <a:t> En la literatura es considera que el 30% dels melanomes es </a:t>
            </a:r>
          </a:p>
          <a:p>
            <a:pPr marL="0" indent="0">
              <a:buNone/>
            </a:pPr>
            <a:r>
              <a:rPr lang="ca-ES" dirty="0" smtClean="0"/>
              <a:t>   desenvolupen sobre nevus</a:t>
            </a:r>
          </a:p>
          <a:p>
            <a:pPr>
              <a:buFont typeface="Arial" panose="020B0604020202020204" pitchFamily="34" charset="0"/>
              <a:buChar char="•"/>
            </a:pPr>
            <a:endParaRPr lang="ca-E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a-ES" dirty="0" smtClean="0"/>
              <a:t> Els pacients amb elevat número de nevus atípics podrien </a:t>
            </a:r>
          </a:p>
          <a:p>
            <a:pPr marL="0" indent="0">
              <a:buNone/>
            </a:pPr>
            <a:r>
              <a:rPr lang="ca-ES" dirty="0" smtClean="0"/>
              <a:t>  desenvolupar melanomes amb major probabilitat sobre</a:t>
            </a:r>
          </a:p>
          <a:p>
            <a:pPr marL="0" indent="0">
              <a:buNone/>
            </a:pPr>
            <a:r>
              <a:rPr lang="ca-ES" dirty="0"/>
              <a:t> </a:t>
            </a:r>
            <a:r>
              <a:rPr lang="ca-ES" dirty="0" smtClean="0"/>
              <a:t> lesions prèvies</a:t>
            </a:r>
          </a:p>
          <a:p>
            <a:pPr>
              <a:buFont typeface="Arial" panose="020B0604020202020204" pitchFamily="34" charset="0"/>
              <a:buChar char="•"/>
            </a:pPr>
            <a:endParaRPr lang="ca-E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a-ES" dirty="0" smtClean="0"/>
              <a:t> Potencial maligne del nevus displàsic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30" y="2971800"/>
            <a:ext cx="3566984" cy="26752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31" t="5711" r="14741" b="9827"/>
          <a:stretch/>
        </p:blipFill>
        <p:spPr>
          <a:xfrm>
            <a:off x="10198444" y="2076398"/>
            <a:ext cx="1408670" cy="1309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66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dirty="0" err="1" smtClean="0"/>
              <a:t>Limitacions</a:t>
            </a:r>
            <a:r>
              <a:rPr lang="es-ES" sz="4400" dirty="0" smtClean="0"/>
              <a:t> de </a:t>
            </a:r>
            <a:r>
              <a:rPr lang="es-ES" sz="4400" dirty="0" err="1" smtClean="0"/>
              <a:t>l’estudi</a:t>
            </a:r>
            <a:endParaRPr lang="es-ES" sz="4400" dirty="0"/>
          </a:p>
        </p:txBody>
      </p:sp>
      <p:sp>
        <p:nvSpPr>
          <p:cNvPr id="4" name="6 CuadroTexto"/>
          <p:cNvSpPr txBox="1"/>
          <p:nvPr/>
        </p:nvSpPr>
        <p:spPr>
          <a:xfrm>
            <a:off x="2139092" y="3843144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smtClean="0"/>
              <a:t>Mida de la </a:t>
            </a:r>
            <a:r>
              <a:rPr lang="es-ES" sz="1800" dirty="0" err="1" smtClean="0"/>
              <a:t>mostra</a:t>
            </a:r>
            <a:endParaRPr lang="es-ES" sz="1800" dirty="0"/>
          </a:p>
        </p:txBody>
      </p:sp>
      <p:sp>
        <p:nvSpPr>
          <p:cNvPr id="5" name="6 CuadroTexto"/>
          <p:cNvSpPr txBox="1"/>
          <p:nvPr/>
        </p:nvSpPr>
        <p:spPr>
          <a:xfrm>
            <a:off x="2139092" y="2317694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err="1" smtClean="0"/>
              <a:t>Estudi</a:t>
            </a:r>
            <a:r>
              <a:rPr lang="es-ES" sz="1800" dirty="0" smtClean="0"/>
              <a:t> </a:t>
            </a:r>
            <a:r>
              <a:rPr lang="es-ES" sz="1800" dirty="0" err="1" smtClean="0"/>
              <a:t>retrospectiu</a:t>
            </a:r>
            <a:endParaRPr lang="es-ES" sz="1800" dirty="0"/>
          </a:p>
        </p:txBody>
      </p:sp>
      <p:sp>
        <p:nvSpPr>
          <p:cNvPr id="6" name="6 CuadroTexto"/>
          <p:cNvSpPr txBox="1"/>
          <p:nvPr/>
        </p:nvSpPr>
        <p:spPr>
          <a:xfrm>
            <a:off x="2139092" y="3064563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err="1" smtClean="0"/>
              <a:t>Unicèntric</a:t>
            </a:r>
            <a:endParaRPr lang="es-ES" sz="1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139092" y="4621725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err="1" smtClean="0"/>
              <a:t>Avaluació</a:t>
            </a:r>
            <a:r>
              <a:rPr lang="es-ES" sz="1800" dirty="0" smtClean="0"/>
              <a:t> </a:t>
            </a:r>
            <a:r>
              <a:rPr lang="es-ES" sz="1800" dirty="0" err="1" smtClean="0"/>
              <a:t>d’imatges</a:t>
            </a:r>
            <a:r>
              <a:rPr lang="es-ES" sz="1800" dirty="0" smtClean="0"/>
              <a:t> de </a:t>
            </a:r>
            <a:r>
              <a:rPr lang="es-ES" sz="1800" dirty="0" err="1" smtClean="0"/>
              <a:t>dermatoscòpia</a:t>
            </a:r>
            <a:endParaRPr lang="es-ES" sz="1800" dirty="0"/>
          </a:p>
        </p:txBody>
      </p:sp>
      <p:sp>
        <p:nvSpPr>
          <p:cNvPr id="9" name="6 CuadroTexto"/>
          <p:cNvSpPr txBox="1"/>
          <p:nvPr/>
        </p:nvSpPr>
        <p:spPr>
          <a:xfrm>
            <a:off x="2139092" y="5400306"/>
            <a:ext cx="6588224" cy="369332"/>
          </a:xfrm>
          <a:prstGeom prst="rect">
            <a:avLst/>
          </a:prstGeom>
          <a:noFill/>
          <a:ln w="12700">
            <a:solidFill>
              <a:srgbClr val="0737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 err="1" smtClean="0"/>
              <a:t>Biaix</a:t>
            </a:r>
            <a:r>
              <a:rPr lang="es-ES" sz="1800" dirty="0" smtClean="0"/>
              <a:t> </a:t>
            </a:r>
            <a:r>
              <a:rPr lang="es-ES" sz="1800" dirty="0" err="1" smtClean="0"/>
              <a:t>d’informació</a:t>
            </a:r>
            <a:endParaRPr lang="es-ES" sz="1800" dirty="0"/>
          </a:p>
        </p:txBody>
      </p:sp>
    </p:spTree>
    <p:extLst>
      <p:ext uri="{BB962C8B-B14F-4D97-AF65-F5344CB8AC3E}">
        <p14:creationId xmlns="" xmlns:p14="http://schemas.microsoft.com/office/powerpoint/2010/main" val="4465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Conclusions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977542"/>
            <a:ext cx="10058400" cy="4023360"/>
          </a:xfrm>
        </p:spPr>
        <p:txBody>
          <a:bodyPr/>
          <a:lstStyle/>
          <a:p>
            <a:r>
              <a:rPr lang="es-ES" sz="3200" dirty="0" smtClean="0"/>
              <a:t>1. </a:t>
            </a:r>
            <a:r>
              <a:rPr lang="es-ES" dirty="0" smtClean="0"/>
              <a:t>El </a:t>
            </a:r>
            <a:r>
              <a:rPr lang="es-ES" dirty="0" err="1" smtClean="0"/>
              <a:t>seguiment</a:t>
            </a:r>
            <a:r>
              <a:rPr lang="es-ES" dirty="0" smtClean="0"/>
              <a:t> digital </a:t>
            </a:r>
            <a:r>
              <a:rPr lang="es-ES" dirty="0" err="1" smtClean="0"/>
              <a:t>permet</a:t>
            </a:r>
            <a:r>
              <a:rPr lang="es-ES" dirty="0" smtClean="0"/>
              <a:t> el </a:t>
            </a:r>
            <a:r>
              <a:rPr lang="es-ES" dirty="0" err="1" smtClean="0"/>
              <a:t>diagnòstic</a:t>
            </a:r>
            <a:r>
              <a:rPr lang="es-ES" dirty="0" smtClean="0"/>
              <a:t> </a:t>
            </a:r>
            <a:r>
              <a:rPr lang="es-ES" dirty="0" err="1" smtClean="0"/>
              <a:t>precoç</a:t>
            </a:r>
            <a:r>
              <a:rPr lang="es-ES" dirty="0" smtClean="0"/>
              <a:t> de melanoma </a:t>
            </a:r>
            <a:r>
              <a:rPr lang="es-ES" dirty="0" err="1" smtClean="0"/>
              <a:t>amb</a:t>
            </a:r>
            <a:r>
              <a:rPr lang="es-ES" dirty="0" smtClean="0"/>
              <a:t> un menor número de </a:t>
            </a:r>
            <a:r>
              <a:rPr lang="es-ES" dirty="0" err="1" smtClean="0"/>
              <a:t>biòpsies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r>
              <a:rPr lang="es-ES" sz="3200" dirty="0" smtClean="0"/>
              <a:t>2. </a:t>
            </a:r>
            <a:r>
              <a:rPr lang="es-ES" dirty="0" smtClean="0"/>
              <a:t>El </a:t>
            </a:r>
            <a:r>
              <a:rPr lang="es-ES" dirty="0" err="1" smtClean="0"/>
              <a:t>seguiment</a:t>
            </a:r>
            <a:r>
              <a:rPr lang="es-ES" dirty="0" smtClean="0"/>
              <a:t> </a:t>
            </a:r>
            <a:r>
              <a:rPr lang="es-ES" dirty="0" err="1" smtClean="0"/>
              <a:t>mitjançant</a:t>
            </a:r>
            <a:r>
              <a:rPr lang="es-ES" dirty="0" smtClean="0"/>
              <a:t> MCT resulta </a:t>
            </a:r>
            <a:r>
              <a:rPr lang="es-ES" dirty="0" err="1" smtClean="0"/>
              <a:t>fonamental</a:t>
            </a:r>
            <a:r>
              <a:rPr lang="es-ES" dirty="0" smtClean="0"/>
              <a:t> </a:t>
            </a:r>
            <a:r>
              <a:rPr lang="es-ES" dirty="0" err="1" smtClean="0"/>
              <a:t>permetent</a:t>
            </a:r>
            <a:r>
              <a:rPr lang="es-ES" dirty="0" smtClean="0"/>
              <a:t> detectar </a:t>
            </a:r>
            <a:r>
              <a:rPr lang="es-ES" dirty="0" err="1" smtClean="0"/>
              <a:t>canvis</a:t>
            </a:r>
            <a:r>
              <a:rPr lang="es-ES" dirty="0" smtClean="0"/>
              <a:t> </a:t>
            </a:r>
            <a:r>
              <a:rPr lang="es-ES" dirty="0" err="1" smtClean="0"/>
              <a:t>macroscòpics</a:t>
            </a:r>
            <a:r>
              <a:rPr lang="es-ES" dirty="0" smtClean="0"/>
              <a:t> que </a:t>
            </a:r>
            <a:r>
              <a:rPr lang="es-ES" dirty="0" err="1" smtClean="0"/>
              <a:t>s’associen</a:t>
            </a:r>
            <a:r>
              <a:rPr lang="es-ES" dirty="0" smtClean="0"/>
              <a:t> a melanoma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sz="3200" dirty="0" smtClean="0"/>
              <a:t>3. </a:t>
            </a:r>
            <a:r>
              <a:rPr lang="es-ES" dirty="0"/>
              <a:t>El </a:t>
            </a:r>
            <a:r>
              <a:rPr lang="es-ES" dirty="0" err="1" smtClean="0"/>
              <a:t>seguiment</a:t>
            </a:r>
            <a:r>
              <a:rPr lang="es-ES" dirty="0" smtClean="0"/>
              <a:t> </a:t>
            </a:r>
            <a:r>
              <a:rPr lang="es-ES" dirty="0" err="1" smtClean="0"/>
              <a:t>dermatoscòpic</a:t>
            </a:r>
            <a:r>
              <a:rPr lang="es-ES" dirty="0" smtClean="0"/>
              <a:t> </a:t>
            </a:r>
            <a:r>
              <a:rPr lang="es-ES" dirty="0" err="1" smtClean="0"/>
              <a:t>digitalitzat</a:t>
            </a:r>
            <a:r>
              <a:rPr lang="es-ES" dirty="0" smtClean="0"/>
              <a:t> </a:t>
            </a:r>
            <a:r>
              <a:rPr lang="es-ES" dirty="0" err="1"/>
              <a:t>é</a:t>
            </a:r>
            <a:r>
              <a:rPr lang="es-ES" dirty="0" err="1" smtClean="0"/>
              <a:t>s</a:t>
            </a:r>
            <a:r>
              <a:rPr lang="es-ES" dirty="0" smtClean="0"/>
              <a:t> </a:t>
            </a:r>
            <a:r>
              <a:rPr lang="es-ES" dirty="0" err="1" smtClean="0"/>
              <a:t>important</a:t>
            </a:r>
            <a:r>
              <a:rPr lang="es-ES" dirty="0" smtClean="0"/>
              <a:t> </a:t>
            </a:r>
            <a:r>
              <a:rPr lang="es-ES" dirty="0" err="1" smtClean="0"/>
              <a:t>degut</a:t>
            </a:r>
            <a:r>
              <a:rPr lang="es-ES" dirty="0" smtClean="0"/>
              <a:t> </a:t>
            </a:r>
            <a:r>
              <a:rPr lang="es-ES" dirty="0"/>
              <a:t>a la similitud entre </a:t>
            </a:r>
            <a:r>
              <a:rPr lang="es-ES" dirty="0" err="1" smtClean="0"/>
              <a:t>lesions</a:t>
            </a:r>
            <a:r>
              <a:rPr lang="es-ES" dirty="0" smtClean="0"/>
              <a:t> </a:t>
            </a:r>
            <a:r>
              <a:rPr lang="es-ES" dirty="0" err="1" smtClean="0"/>
              <a:t>benignes</a:t>
            </a:r>
            <a:r>
              <a:rPr lang="es-ES" dirty="0" smtClean="0"/>
              <a:t> i malignes </a:t>
            </a:r>
            <a:r>
              <a:rPr lang="es-ES" dirty="0"/>
              <a:t>en un </a:t>
            </a:r>
            <a:r>
              <a:rPr lang="es-ES" dirty="0" err="1" smtClean="0"/>
              <a:t>moment</a:t>
            </a:r>
            <a:r>
              <a:rPr lang="es-ES" dirty="0" smtClean="0"/>
              <a:t> </a:t>
            </a:r>
            <a:r>
              <a:rPr lang="es-ES" dirty="0"/>
              <a:t>puntual</a:t>
            </a:r>
            <a:endParaRPr lang="es-ES" sz="2400" dirty="0"/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0655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0156" t="19792" r="11875" b="29375"/>
          <a:stretch>
            <a:fillRect/>
          </a:stretch>
        </p:blipFill>
        <p:spPr bwMode="auto">
          <a:xfrm>
            <a:off x="691109" y="655321"/>
            <a:ext cx="1012929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20"/>
          <a:stretch/>
        </p:blipFill>
        <p:spPr>
          <a:xfrm>
            <a:off x="9301443" y="983909"/>
            <a:ext cx="2605005" cy="20208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443" y="3540144"/>
            <a:ext cx="2620889" cy="19656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37" y="998575"/>
            <a:ext cx="2674901" cy="200617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02874" y="3538089"/>
            <a:ext cx="2649263" cy="198694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47" y="1020462"/>
            <a:ext cx="2645721" cy="198429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79" y="3538089"/>
            <a:ext cx="2643689" cy="198276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7" y="1020462"/>
            <a:ext cx="2662877" cy="199715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7" y="3542271"/>
            <a:ext cx="2618050" cy="19635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50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169772" y="133864"/>
            <a:ext cx="9242326" cy="6229864"/>
            <a:chOff x="1145058" y="133864"/>
            <a:chExt cx="9242326" cy="622986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58" y="133864"/>
              <a:ext cx="4275436" cy="320657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58" y="3157151"/>
              <a:ext cx="4275436" cy="320657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859"/>
            <a:stretch/>
          </p:blipFill>
          <p:spPr>
            <a:xfrm>
              <a:off x="5420494" y="133864"/>
              <a:ext cx="2917936" cy="208211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567"/>
            <a:stretch/>
          </p:blipFill>
          <p:spPr>
            <a:xfrm>
              <a:off x="5420494" y="2079538"/>
              <a:ext cx="2918372" cy="2088807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1612" b="9477"/>
            <a:stretch/>
          </p:blipFill>
          <p:spPr>
            <a:xfrm>
              <a:off x="5420494" y="4122073"/>
              <a:ext cx="2918372" cy="2241655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698" t="10084" r="19328" b="12606"/>
            <a:stretch/>
          </p:blipFill>
          <p:spPr>
            <a:xfrm>
              <a:off x="8338429" y="133864"/>
              <a:ext cx="2045903" cy="2082114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2554" t="13875" r="21061" b="13820"/>
            <a:stretch/>
          </p:blipFill>
          <p:spPr>
            <a:xfrm>
              <a:off x="8338430" y="2156546"/>
              <a:ext cx="2048954" cy="1970611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530" t="12887" r="22408" b="9651"/>
            <a:stretch/>
          </p:blipFill>
          <p:spPr>
            <a:xfrm>
              <a:off x="8338428" y="4119586"/>
              <a:ext cx="2045903" cy="2240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8369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Seguiment</a:t>
            </a:r>
            <a:r>
              <a:rPr lang="es-ES" dirty="0" smtClean="0"/>
              <a:t> digital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“</a:t>
            </a:r>
            <a:r>
              <a:rPr lang="es-ES" i="1" dirty="0" err="1" smtClean="0"/>
              <a:t>Two-step</a:t>
            </a:r>
            <a:r>
              <a:rPr lang="es-ES" i="1" dirty="0" smtClean="0"/>
              <a:t> </a:t>
            </a:r>
            <a:r>
              <a:rPr lang="es-ES" i="1" dirty="0" err="1" smtClean="0"/>
              <a:t>method</a:t>
            </a:r>
            <a:r>
              <a:rPr lang="es-ES" i="1" dirty="0" smtClean="0"/>
              <a:t> of digital </a:t>
            </a:r>
            <a:r>
              <a:rPr lang="es-ES" i="1" dirty="0" err="1" smtClean="0"/>
              <a:t>follow</a:t>
            </a:r>
            <a:r>
              <a:rPr lang="es-ES" i="1" dirty="0" smtClean="0"/>
              <a:t>-up</a:t>
            </a:r>
            <a:r>
              <a:rPr lang="es-ES" dirty="0" smtClean="0"/>
              <a:t>”</a:t>
            </a:r>
          </a:p>
          <a:p>
            <a:endParaRPr lang="es-ES" dirty="0" smtClean="0"/>
          </a:p>
          <a:p>
            <a:pPr lvl="1"/>
            <a:r>
              <a:rPr lang="es-ES" dirty="0" err="1" smtClean="0"/>
              <a:t>Mapes</a:t>
            </a:r>
            <a:r>
              <a:rPr lang="es-ES" dirty="0" smtClean="0"/>
              <a:t> </a:t>
            </a:r>
            <a:r>
              <a:rPr lang="es-ES" dirty="0" err="1" smtClean="0"/>
              <a:t>corporals</a:t>
            </a:r>
            <a:r>
              <a:rPr lang="es-ES" dirty="0" smtClean="0"/>
              <a:t> </a:t>
            </a:r>
            <a:r>
              <a:rPr lang="es-ES" dirty="0" err="1" smtClean="0"/>
              <a:t>totals</a:t>
            </a:r>
            <a:r>
              <a:rPr lang="es-ES" dirty="0" smtClean="0"/>
              <a:t> (MCT)</a:t>
            </a:r>
          </a:p>
          <a:p>
            <a:pPr lvl="2"/>
            <a:r>
              <a:rPr lang="es-ES" dirty="0" smtClean="0"/>
              <a:t>Facilitar la </a:t>
            </a:r>
            <a:r>
              <a:rPr lang="es-ES" dirty="0" err="1" smtClean="0"/>
              <a:t>detecció</a:t>
            </a:r>
            <a:r>
              <a:rPr lang="es-ES" dirty="0" smtClean="0"/>
              <a:t> de noves </a:t>
            </a:r>
            <a:r>
              <a:rPr lang="es-ES" dirty="0" err="1" smtClean="0"/>
              <a:t>lesions</a:t>
            </a:r>
            <a:endParaRPr lang="es-ES" dirty="0" smtClean="0"/>
          </a:p>
          <a:p>
            <a:pPr lvl="2"/>
            <a:r>
              <a:rPr lang="es-ES" dirty="0" err="1" smtClean="0"/>
              <a:t>Detecció</a:t>
            </a:r>
            <a:r>
              <a:rPr lang="es-ES" dirty="0" smtClean="0"/>
              <a:t> de </a:t>
            </a:r>
            <a:r>
              <a:rPr lang="es-ES" dirty="0" err="1" smtClean="0"/>
              <a:t>canvis</a:t>
            </a:r>
            <a:r>
              <a:rPr lang="es-ES" dirty="0" smtClean="0"/>
              <a:t> </a:t>
            </a:r>
            <a:r>
              <a:rPr lang="es-ES" dirty="0" err="1" smtClean="0"/>
              <a:t>visuals</a:t>
            </a:r>
            <a:r>
              <a:rPr lang="es-ES" dirty="0" smtClean="0"/>
              <a:t> en </a:t>
            </a:r>
            <a:r>
              <a:rPr lang="es-ES" dirty="0" err="1" smtClean="0"/>
              <a:t>lesions</a:t>
            </a:r>
            <a:r>
              <a:rPr lang="es-ES" dirty="0" smtClean="0"/>
              <a:t> pre-</a:t>
            </a:r>
            <a:r>
              <a:rPr lang="es-ES" dirty="0" err="1" smtClean="0"/>
              <a:t>existents</a:t>
            </a:r>
            <a:endParaRPr lang="es-ES" dirty="0" smtClean="0"/>
          </a:p>
          <a:p>
            <a:pPr lvl="1"/>
            <a:endParaRPr lang="es-ES" dirty="0" smtClean="0"/>
          </a:p>
          <a:p>
            <a:pPr lvl="1"/>
            <a:r>
              <a:rPr lang="es-ES" dirty="0" err="1" smtClean="0"/>
              <a:t>Dermatoscòpia</a:t>
            </a:r>
            <a:r>
              <a:rPr lang="es-ES" dirty="0" smtClean="0"/>
              <a:t> digital</a:t>
            </a:r>
          </a:p>
          <a:p>
            <a:pPr lvl="2"/>
            <a:r>
              <a:rPr lang="es-ES" dirty="0" err="1" smtClean="0"/>
              <a:t>Detecció</a:t>
            </a:r>
            <a:r>
              <a:rPr lang="es-ES" dirty="0" smtClean="0"/>
              <a:t> </a:t>
            </a:r>
            <a:r>
              <a:rPr lang="es-ES" dirty="0" err="1" smtClean="0"/>
              <a:t>patrons</a:t>
            </a:r>
            <a:r>
              <a:rPr lang="es-ES" dirty="0" smtClean="0"/>
              <a:t> </a:t>
            </a:r>
            <a:r>
              <a:rPr lang="es-ES" dirty="0" err="1" smtClean="0"/>
              <a:t>suggestius</a:t>
            </a:r>
            <a:r>
              <a:rPr lang="es-ES" dirty="0" smtClean="0"/>
              <a:t> de MM</a:t>
            </a:r>
          </a:p>
          <a:p>
            <a:pPr lvl="2"/>
            <a:r>
              <a:rPr lang="es-ES" dirty="0" err="1" smtClean="0"/>
              <a:t>Canvis</a:t>
            </a:r>
            <a:r>
              <a:rPr lang="es-ES" dirty="0" smtClean="0"/>
              <a:t> en </a:t>
            </a:r>
            <a:r>
              <a:rPr lang="es-ES" dirty="0" err="1" smtClean="0"/>
              <a:t>lesions</a:t>
            </a:r>
            <a:r>
              <a:rPr lang="es-ES" dirty="0" smtClean="0"/>
              <a:t> </a:t>
            </a:r>
            <a:r>
              <a:rPr lang="es-ES" dirty="0" err="1" smtClean="0"/>
              <a:t>previament</a:t>
            </a:r>
            <a:r>
              <a:rPr lang="es-ES" dirty="0" smtClean="0"/>
              <a:t> </a:t>
            </a:r>
            <a:r>
              <a:rPr lang="es-ES" dirty="0" err="1" smtClean="0"/>
              <a:t>registrades</a:t>
            </a:r>
            <a:endParaRPr lang="es-ES" dirty="0" smtClean="0"/>
          </a:p>
        </p:txBody>
      </p:sp>
      <p:pic>
        <p:nvPicPr>
          <p:cNvPr id="4" name="6 Imagen" descr="Molemax-mole-mapping-sc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16" y="1845734"/>
            <a:ext cx="5590134" cy="4192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15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Objectius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Bef>
                <a:spcPts val="0"/>
              </a:spcBef>
            </a:pPr>
            <a:r>
              <a:rPr lang="ca-ES" sz="3600" dirty="0" smtClean="0">
                <a:solidFill>
                  <a:schemeClr val="tx1"/>
                </a:solidFill>
              </a:rPr>
              <a:t>1. </a:t>
            </a:r>
            <a:r>
              <a:rPr lang="ca-ES" dirty="0" smtClean="0">
                <a:solidFill>
                  <a:schemeClr val="tx1"/>
                </a:solidFill>
              </a:rPr>
              <a:t>Determinar el número absolut de melanomes diagnosticats i el número de biòpsies necessàries per a diagnosticar un melanoma en pacients d’alt risc</a:t>
            </a:r>
          </a:p>
          <a:p>
            <a:pPr lvl="0" algn="just">
              <a:spcBef>
                <a:spcPts val="0"/>
              </a:spcBef>
            </a:pPr>
            <a:endParaRPr lang="ca-ES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just">
              <a:spcBef>
                <a:spcPts val="0"/>
              </a:spcBef>
            </a:pPr>
            <a:endParaRPr lang="ca-ES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just">
              <a:spcBef>
                <a:spcPts val="0"/>
              </a:spcBef>
            </a:pPr>
            <a:r>
              <a:rPr lang="ca-ES" sz="3600" dirty="0" smtClean="0">
                <a:solidFill>
                  <a:schemeClr val="tx1"/>
                </a:solidFill>
              </a:rPr>
              <a:t>2.  </a:t>
            </a:r>
            <a:r>
              <a:rPr lang="ca-ES" dirty="0" smtClean="0">
                <a:solidFill>
                  <a:schemeClr val="tx1"/>
                </a:solidFill>
              </a:rPr>
              <a:t>Determinar els factors de risc per desenvolupar melanoma </a:t>
            </a:r>
          </a:p>
          <a:p>
            <a:pPr lvl="0" algn="just">
              <a:spcBef>
                <a:spcPts val="0"/>
              </a:spcBef>
            </a:pPr>
            <a:endParaRPr lang="ca-ES" sz="1600" dirty="0" smtClean="0">
              <a:solidFill>
                <a:schemeClr val="tx1"/>
              </a:solidFill>
            </a:endParaRPr>
          </a:p>
          <a:p>
            <a:pPr lvl="0" algn="just">
              <a:spcBef>
                <a:spcPts val="0"/>
              </a:spcBef>
            </a:pPr>
            <a:endParaRPr lang="ca-ES" sz="1600" dirty="0" smtClean="0">
              <a:solidFill>
                <a:schemeClr val="tx1"/>
              </a:solidFill>
            </a:endParaRPr>
          </a:p>
          <a:p>
            <a:pPr algn="just"/>
            <a:r>
              <a:rPr lang="ca-ES" sz="3600" dirty="0" smtClean="0">
                <a:solidFill>
                  <a:schemeClr val="tx1"/>
                </a:solidFill>
              </a:rPr>
              <a:t>3. </a:t>
            </a:r>
            <a:r>
              <a:rPr lang="ca-ES" dirty="0" smtClean="0">
                <a:solidFill>
                  <a:schemeClr val="tx1"/>
                </a:solidFill>
              </a:rPr>
              <a:t>Determinar quins canvis clínics i </a:t>
            </a:r>
            <a:r>
              <a:rPr lang="ca-ES" dirty="0" err="1" smtClean="0">
                <a:solidFill>
                  <a:schemeClr val="tx1"/>
                </a:solidFill>
              </a:rPr>
              <a:t>dermatoscòpics</a:t>
            </a:r>
            <a:r>
              <a:rPr lang="ca-ES" dirty="0" smtClean="0">
                <a:solidFill>
                  <a:schemeClr val="tx1"/>
                </a:solidFill>
              </a:rPr>
              <a:t> s’associen a diagnòstic de melanoma</a:t>
            </a:r>
            <a:endParaRPr lang="ca-ES" sz="1600" dirty="0" smtClean="0">
              <a:solidFill>
                <a:schemeClr val="tx1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3359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Població</a:t>
            </a:r>
            <a:r>
              <a:rPr lang="es-ES" dirty="0" smtClean="0"/>
              <a:t> </a:t>
            </a:r>
            <a:r>
              <a:rPr lang="es-ES" dirty="0" err="1" smtClean="0"/>
              <a:t>d’estudi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 err="1" smtClean="0">
                <a:solidFill>
                  <a:schemeClr val="tx1"/>
                </a:solidFill>
              </a:rPr>
              <a:t>Pacients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en </a:t>
            </a:r>
            <a:r>
              <a:rPr lang="es-ES" sz="2400" dirty="0" err="1" smtClean="0">
                <a:solidFill>
                  <a:schemeClr val="tx1"/>
                </a:solidFill>
              </a:rPr>
              <a:t>seguiment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digital de </a:t>
            </a:r>
            <a:r>
              <a:rPr lang="es-ES" sz="2400" dirty="0" err="1" smtClean="0">
                <a:solidFill>
                  <a:schemeClr val="tx1"/>
                </a:solidFill>
              </a:rPr>
              <a:t>lesions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</a:rPr>
              <a:t>pigmentades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(</a:t>
            </a:r>
            <a:r>
              <a:rPr lang="es-ES" sz="2400" i="1" dirty="0" err="1">
                <a:solidFill>
                  <a:schemeClr val="tx1"/>
                </a:solidFill>
              </a:rPr>
              <a:t>Molemax</a:t>
            </a:r>
            <a:r>
              <a:rPr lang="es-ES" sz="2400" i="1" dirty="0">
                <a:solidFill>
                  <a:schemeClr val="tx1"/>
                </a:solidFill>
              </a:rPr>
              <a:t> HD</a:t>
            </a:r>
            <a:r>
              <a:rPr lang="es-ES" sz="2400" dirty="0">
                <a:solidFill>
                  <a:schemeClr val="tx1"/>
                </a:solidFill>
              </a:rPr>
              <a:t>®) </a:t>
            </a:r>
            <a:r>
              <a:rPr lang="es-ES" sz="2400" dirty="0" smtClean="0">
                <a:solidFill>
                  <a:schemeClr val="tx1"/>
                </a:solidFill>
              </a:rPr>
              <a:t>al </a:t>
            </a:r>
            <a:r>
              <a:rPr lang="es-ES" sz="2400" dirty="0" err="1" smtClean="0">
                <a:solidFill>
                  <a:schemeClr val="tx1"/>
                </a:solidFill>
              </a:rPr>
              <a:t>Servei</a:t>
            </a:r>
            <a:r>
              <a:rPr lang="es-ES" sz="2400" dirty="0" smtClean="0">
                <a:solidFill>
                  <a:schemeClr val="tx1"/>
                </a:solidFill>
              </a:rPr>
              <a:t> de </a:t>
            </a:r>
            <a:r>
              <a:rPr lang="es-ES" sz="2400" dirty="0" err="1" smtClean="0">
                <a:solidFill>
                  <a:schemeClr val="tx1"/>
                </a:solidFill>
              </a:rPr>
              <a:t>Dermatologia</a:t>
            </a:r>
            <a:r>
              <a:rPr lang="es-ES" sz="2400" dirty="0" smtClean="0">
                <a:solidFill>
                  <a:schemeClr val="tx1"/>
                </a:solidFill>
              </a:rPr>
              <a:t> de </a:t>
            </a:r>
            <a:r>
              <a:rPr lang="es-ES" sz="2400" dirty="0" err="1" smtClean="0">
                <a:solidFill>
                  <a:schemeClr val="tx1"/>
                </a:solidFill>
              </a:rPr>
              <a:t>l’Hospital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del Mar (</a:t>
            </a:r>
            <a:r>
              <a:rPr lang="es-ES" sz="2400" dirty="0" err="1" smtClean="0">
                <a:solidFill>
                  <a:schemeClr val="tx1"/>
                </a:solidFill>
              </a:rPr>
              <a:t>març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>
                <a:solidFill>
                  <a:schemeClr val="tx1"/>
                </a:solidFill>
              </a:rPr>
              <a:t>2002 - </a:t>
            </a:r>
            <a:r>
              <a:rPr lang="es-ES" sz="2400" dirty="0" err="1" smtClean="0">
                <a:solidFill>
                  <a:schemeClr val="tx1"/>
                </a:solidFill>
              </a:rPr>
              <a:t>març</a:t>
            </a:r>
            <a:r>
              <a:rPr lang="es-ES" sz="2400" dirty="0" smtClean="0">
                <a:solidFill>
                  <a:schemeClr val="tx1"/>
                </a:solidFill>
              </a:rPr>
              <a:t> 2016)</a:t>
            </a:r>
            <a:endParaRPr lang="es-ES" sz="2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s-ES" sz="2400" i="1" dirty="0">
              <a:solidFill>
                <a:schemeClr val="tx1"/>
              </a:solidFill>
            </a:endParaRPr>
          </a:p>
          <a:p>
            <a:r>
              <a:rPr lang="es-ES" b="1" dirty="0" err="1" smtClean="0">
                <a:solidFill>
                  <a:schemeClr val="tx1"/>
                </a:solidFill>
              </a:rPr>
              <a:t>Criteris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inclusió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endParaRPr lang="es-ES" b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Més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de </a:t>
            </a:r>
            <a:r>
              <a:rPr lang="es-ES" dirty="0" smtClean="0">
                <a:solidFill>
                  <a:schemeClr val="tx1"/>
                </a:solidFill>
              </a:rPr>
              <a:t>75 </a:t>
            </a:r>
            <a:r>
              <a:rPr lang="es-ES" dirty="0" err="1">
                <a:solidFill>
                  <a:schemeClr val="tx1"/>
                </a:solidFill>
              </a:rPr>
              <a:t>nevus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melanocítics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endParaRPr lang="es-ES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Almenys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2 </a:t>
            </a:r>
            <a:r>
              <a:rPr lang="es-ES" dirty="0" err="1" smtClean="0">
                <a:solidFill>
                  <a:schemeClr val="tx1"/>
                </a:solidFill>
              </a:rPr>
              <a:t>seguiments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registrats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en el </a:t>
            </a:r>
            <a:r>
              <a:rPr lang="es-ES" dirty="0" err="1" smtClean="0">
                <a:solidFill>
                  <a:schemeClr val="tx1"/>
                </a:solidFill>
              </a:rPr>
              <a:t>temps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(</a:t>
            </a:r>
            <a:r>
              <a:rPr lang="es-ES" dirty="0" err="1" smtClean="0">
                <a:solidFill>
                  <a:schemeClr val="tx1"/>
                </a:solidFill>
              </a:rPr>
              <a:t>dermatoscòpia+mapes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corporals</a:t>
            </a:r>
            <a:r>
              <a:rPr lang="es-ES" dirty="0" smtClean="0">
                <a:solidFill>
                  <a:schemeClr val="tx1"/>
                </a:solidFill>
              </a:rPr>
              <a:t>)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smtClean="0">
                <a:solidFill>
                  <a:schemeClr val="tx1"/>
                </a:solidFill>
              </a:rPr>
              <a:t>Mínim </a:t>
            </a:r>
            <a:r>
              <a:rPr lang="it-IT" dirty="0">
                <a:solidFill>
                  <a:schemeClr val="tx1"/>
                </a:solidFill>
              </a:rPr>
              <a:t>4 </a:t>
            </a:r>
            <a:r>
              <a:rPr lang="it-IT" dirty="0" smtClean="0">
                <a:solidFill>
                  <a:schemeClr val="tx1"/>
                </a:solidFill>
              </a:rPr>
              <a:t>àrees anatòmiques registrades </a:t>
            </a:r>
            <a:r>
              <a:rPr lang="it-IT" dirty="0">
                <a:solidFill>
                  <a:schemeClr val="tx1"/>
                </a:solidFill>
              </a:rPr>
              <a:t>(</a:t>
            </a:r>
            <a:r>
              <a:rPr lang="it-IT" dirty="0" smtClean="0">
                <a:solidFill>
                  <a:schemeClr val="tx1"/>
                </a:solidFill>
              </a:rPr>
              <a:t>incloent esquena)</a:t>
            </a:r>
            <a:endParaRPr lang="it-IT" dirty="0">
              <a:solidFill>
                <a:schemeClr val="tx1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9774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82751710"/>
              </p:ext>
            </p:extLst>
          </p:nvPr>
        </p:nvGraphicFramePr>
        <p:xfrm>
          <a:off x="3171568" y="112034"/>
          <a:ext cx="5535827" cy="668231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575223"/>
                <a:gridCol w="1960604"/>
              </a:tblGrid>
              <a:tr h="283729"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Gènere</a:t>
                      </a:r>
                      <a:r>
                        <a:rPr lang="es-ES" sz="1400" dirty="0" smtClean="0"/>
                        <a:t> (%)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 Dones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80 (52,6)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 </a:t>
                      </a:r>
                      <a:r>
                        <a:rPr lang="es-ES" sz="1400" dirty="0" err="1" smtClean="0"/>
                        <a:t>Homes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72 (47,4)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Edat</a:t>
                      </a:r>
                      <a:r>
                        <a:rPr lang="es-ES" sz="1400" baseline="0" dirty="0" smtClean="0"/>
                        <a:t> a la </a:t>
                      </a:r>
                      <a:r>
                        <a:rPr lang="es-ES" sz="1400" baseline="0" dirty="0" err="1" smtClean="0"/>
                        <a:t>inclusió</a:t>
                      </a:r>
                      <a:r>
                        <a:rPr lang="es-ES" sz="1400" baseline="0" dirty="0" smtClean="0"/>
                        <a:t> (DE)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35,9 (11,3)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err="1" smtClean="0">
                          <a:solidFill>
                            <a:schemeClr val="tx1"/>
                          </a:solidFill>
                        </a:rPr>
                        <a:t>Història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 personal</a:t>
                      </a:r>
                      <a:r>
                        <a:rPr lang="es-ES" sz="1400" baseline="0" dirty="0" smtClean="0">
                          <a:solidFill>
                            <a:schemeClr val="tx1"/>
                          </a:solidFill>
                        </a:rPr>
                        <a:t> MM (%)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35 (23)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Història</a:t>
                      </a:r>
                      <a:r>
                        <a:rPr lang="es-ES" sz="1400" dirty="0" smtClean="0"/>
                        <a:t> familiar MM (%)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23 (15,1)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Fototipus</a:t>
                      </a:r>
                      <a:r>
                        <a:rPr lang="es-ES" sz="1400" dirty="0" smtClean="0"/>
                        <a:t> (%)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 I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4 (2,6)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 II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111 (73)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≥III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37 (24,4)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Nº de </a:t>
                      </a:r>
                      <a:r>
                        <a:rPr lang="es-ES" sz="1400" dirty="0" err="1" smtClean="0"/>
                        <a:t>lesions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baseline="0" dirty="0" smtClean="0"/>
                        <a:t>       &lt;100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66 (43,5)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100-150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75 (49,3)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&gt;150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11 (7,2)</a:t>
                      </a:r>
                      <a:endParaRPr lang="es-ES" sz="1400" dirty="0"/>
                    </a:p>
                  </a:txBody>
                  <a:tcPr/>
                </a:tc>
              </a:tr>
              <a:tr h="490078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Nº </a:t>
                      </a:r>
                      <a:r>
                        <a:rPr lang="es-ES" sz="1400" dirty="0" err="1" smtClean="0"/>
                        <a:t>imatges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registrades</a:t>
                      </a:r>
                      <a:r>
                        <a:rPr lang="es-ES" sz="1400" baseline="0" dirty="0" smtClean="0"/>
                        <a:t> per </a:t>
                      </a:r>
                      <a:r>
                        <a:rPr lang="es-ES" sz="1400" baseline="0" dirty="0" err="1" smtClean="0"/>
                        <a:t>pacient</a:t>
                      </a:r>
                      <a:r>
                        <a:rPr lang="es-ES" sz="1400" baseline="0" dirty="0" smtClean="0"/>
                        <a:t> (DE)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</a:t>
                      </a:r>
                      <a:r>
                        <a:rPr lang="es-ES" sz="1400" dirty="0" err="1" smtClean="0"/>
                        <a:t>Macroscòpiques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16,88 (9,1)</a:t>
                      </a:r>
                      <a:endParaRPr lang="es-ES" sz="1400" dirty="0"/>
                    </a:p>
                  </a:txBody>
                  <a:tcPr/>
                </a:tc>
              </a:tr>
              <a:tr h="28372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       </a:t>
                      </a:r>
                      <a:r>
                        <a:rPr lang="es-ES" sz="1400" dirty="0" err="1" smtClean="0"/>
                        <a:t>Dermatoscòpiques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19,30 (7,9)</a:t>
                      </a:r>
                      <a:endParaRPr lang="es-ES" sz="1400" dirty="0"/>
                    </a:p>
                  </a:txBody>
                  <a:tcPr/>
                </a:tc>
              </a:tr>
              <a:tr h="490078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Temps</a:t>
                      </a:r>
                      <a:r>
                        <a:rPr lang="es-ES" sz="1400" dirty="0" smtClean="0"/>
                        <a:t> de </a:t>
                      </a:r>
                      <a:r>
                        <a:rPr lang="es-ES" sz="1400" dirty="0" err="1" smtClean="0"/>
                        <a:t>seguiment</a:t>
                      </a:r>
                      <a:r>
                        <a:rPr lang="es-ES" sz="1400" dirty="0" smtClean="0"/>
                        <a:t> en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dirty="0" err="1" smtClean="0"/>
                        <a:t>anys</a:t>
                      </a:r>
                      <a:r>
                        <a:rPr lang="es-ES" sz="1400" dirty="0" smtClean="0"/>
                        <a:t> (DE)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6,21 (3,9)</a:t>
                      </a:r>
                      <a:endParaRPr lang="es-ES" sz="1400" dirty="0"/>
                    </a:p>
                  </a:txBody>
                  <a:tcPr/>
                </a:tc>
              </a:tr>
              <a:tr h="490078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Seguiment</a:t>
                      </a:r>
                      <a:endParaRPr lang="es-E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6-12 </a:t>
                      </a:r>
                      <a:r>
                        <a:rPr lang="es-ES" sz="1400" dirty="0" err="1" smtClean="0"/>
                        <a:t>mesos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283676" y="115330"/>
            <a:ext cx="369055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chemeClr val="bg1"/>
                </a:solidFill>
              </a:rPr>
              <a:t>Característiques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dels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pacients</a:t>
            </a:r>
            <a:r>
              <a:rPr lang="es-ES" sz="1400" dirty="0" smtClean="0">
                <a:solidFill>
                  <a:schemeClr val="bg1"/>
                </a:solidFill>
              </a:rPr>
              <a:t> (N=152)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5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Resultats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19" y="2273642"/>
            <a:ext cx="1156945" cy="1156945"/>
          </a:xfrm>
        </p:spPr>
      </p:pic>
      <p:graphicFrame>
        <p:nvGraphicFramePr>
          <p:cNvPr id="4" name="4 Diagrama"/>
          <p:cNvGraphicFramePr/>
          <p:nvPr>
            <p:extLst>
              <p:ext uri="{D42A27DB-BD31-4B8C-83A1-F6EECF244321}">
                <p14:modId xmlns="" xmlns:p14="http://schemas.microsoft.com/office/powerpoint/2010/main" val="1241753299"/>
              </p:ext>
            </p:extLst>
          </p:nvPr>
        </p:nvGraphicFramePr>
        <p:xfrm>
          <a:off x="1682772" y="1960606"/>
          <a:ext cx="955363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26" y="2438162"/>
            <a:ext cx="827903" cy="82790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431883" y="4522573"/>
            <a:ext cx="2593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/>
              <a:t>Motiu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d’exèresi</a:t>
            </a:r>
            <a:r>
              <a:rPr lang="es-ES" sz="1400" b="1" dirty="0" smtClean="0"/>
              <a:t>:</a:t>
            </a:r>
          </a:p>
          <a:p>
            <a:r>
              <a:rPr lang="es-ES" sz="1400" dirty="0"/>
              <a:t>	</a:t>
            </a:r>
            <a:r>
              <a:rPr lang="es-ES" sz="1400" dirty="0" err="1" smtClean="0"/>
              <a:t>Canvis</a:t>
            </a:r>
            <a:r>
              <a:rPr lang="es-ES" sz="1400" dirty="0" smtClean="0"/>
              <a:t> </a:t>
            </a:r>
            <a:r>
              <a:rPr lang="es-ES" sz="1400" dirty="0" err="1" smtClean="0"/>
              <a:t>macroscòpics</a:t>
            </a:r>
            <a:r>
              <a:rPr lang="es-ES" sz="1400" dirty="0" smtClean="0"/>
              <a:t>: 25</a:t>
            </a:r>
          </a:p>
          <a:p>
            <a:r>
              <a:rPr lang="es-ES" sz="1400" dirty="0"/>
              <a:t>	</a:t>
            </a:r>
            <a:r>
              <a:rPr lang="es-ES" sz="1400" dirty="0" err="1" smtClean="0"/>
              <a:t>Canvis</a:t>
            </a:r>
            <a:r>
              <a:rPr lang="es-ES" sz="1400" dirty="0" smtClean="0"/>
              <a:t> </a:t>
            </a:r>
            <a:r>
              <a:rPr lang="es-ES" sz="1400" dirty="0" err="1" smtClean="0"/>
              <a:t>dermatoscòpia</a:t>
            </a:r>
            <a:r>
              <a:rPr lang="es-ES" sz="1400" dirty="0" smtClean="0"/>
              <a:t>: 56</a:t>
            </a:r>
          </a:p>
          <a:p>
            <a:r>
              <a:rPr lang="es-ES" sz="1400" dirty="0"/>
              <a:t>	</a:t>
            </a:r>
            <a:r>
              <a:rPr lang="es-ES" sz="1400" dirty="0" err="1" smtClean="0"/>
              <a:t>Altres</a:t>
            </a:r>
            <a:r>
              <a:rPr lang="es-ES" sz="1400" dirty="0" smtClean="0"/>
              <a:t>: 18</a:t>
            </a: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20608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1091</TotalTime>
  <Words>996</Words>
  <Application>Microsoft Office PowerPoint</Application>
  <PresentationFormat>Personalizado</PresentationFormat>
  <Paragraphs>277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Retrospección</vt:lpstr>
      <vt:lpstr>Paper del seguiment digital de lesions pigmentades en pacients amb alt risc de melanoma</vt:lpstr>
      <vt:lpstr>Introducció</vt:lpstr>
      <vt:lpstr>Diapositiva 3</vt:lpstr>
      <vt:lpstr>Diapositiva 4</vt:lpstr>
      <vt:lpstr>Seguiment digital</vt:lpstr>
      <vt:lpstr>Objectius</vt:lpstr>
      <vt:lpstr>Població d’estudi</vt:lpstr>
      <vt:lpstr>Diapositiva 8</vt:lpstr>
      <vt:lpstr>Resultats</vt:lpstr>
      <vt:lpstr>Factors associats a risc de melanoma</vt:lpstr>
      <vt:lpstr>Característiques dels melanomes (n=13)</vt:lpstr>
      <vt:lpstr>Canvis clínics/dermatoscòpics associats a MM</vt:lpstr>
      <vt:lpstr>Diapositiva 13</vt:lpstr>
      <vt:lpstr>Diapositiva 14</vt:lpstr>
      <vt:lpstr>Diapositiva 15</vt:lpstr>
      <vt:lpstr>Diapositiva 16</vt:lpstr>
      <vt:lpstr>Diapositiva 17</vt:lpstr>
      <vt:lpstr>Estudi dermatoscòpic</vt:lpstr>
      <vt:lpstr>Diapositiva 19</vt:lpstr>
      <vt:lpstr>Discussió</vt:lpstr>
      <vt:lpstr>Diapositiva 21</vt:lpstr>
      <vt:lpstr>Característiques pacients associades a MM</vt:lpstr>
      <vt:lpstr>Canvis associats a MM</vt:lpstr>
      <vt:lpstr>Melanoma sobre nevus</vt:lpstr>
      <vt:lpstr>Limitacions de l’estudi</vt:lpstr>
      <vt:lpstr>Conclusions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Papel del seguimiento digital de lesiones pigmentadas en pacientes con alto riesgo de melanoma</dc:title>
  <dc:creator>Alvaro March Rodriguez (61693)</dc:creator>
  <cp:lastModifiedBy>user</cp:lastModifiedBy>
  <cp:revision>180</cp:revision>
  <dcterms:created xsi:type="dcterms:W3CDTF">2017-06-20T15:58:34Z</dcterms:created>
  <dcterms:modified xsi:type="dcterms:W3CDTF">2017-06-29T10:20:54Z</dcterms:modified>
</cp:coreProperties>
</file>