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Default Extension="png" ContentType="image/png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59"/>
  </p:notesMasterIdLst>
  <p:sldIdLst>
    <p:sldId id="326" r:id="rId2"/>
    <p:sldId id="261" r:id="rId3"/>
    <p:sldId id="257" r:id="rId4"/>
    <p:sldId id="258" r:id="rId5"/>
    <p:sldId id="296" r:id="rId6"/>
    <p:sldId id="259" r:id="rId7"/>
    <p:sldId id="260" r:id="rId8"/>
    <p:sldId id="262" r:id="rId9"/>
    <p:sldId id="263" r:id="rId10"/>
    <p:sldId id="264" r:id="rId11"/>
    <p:sldId id="266" r:id="rId12"/>
    <p:sldId id="268" r:id="rId13"/>
    <p:sldId id="270" r:id="rId14"/>
    <p:sldId id="271" r:id="rId15"/>
    <p:sldId id="272" r:id="rId16"/>
    <p:sldId id="274" r:id="rId17"/>
    <p:sldId id="276" r:id="rId18"/>
    <p:sldId id="277" r:id="rId19"/>
    <p:sldId id="278" r:id="rId20"/>
    <p:sldId id="279" r:id="rId21"/>
    <p:sldId id="280" r:id="rId22"/>
    <p:sldId id="290" r:id="rId23"/>
    <p:sldId id="281" r:id="rId24"/>
    <p:sldId id="291" r:id="rId25"/>
    <p:sldId id="289" r:id="rId26"/>
    <p:sldId id="283" r:id="rId27"/>
    <p:sldId id="286" r:id="rId28"/>
    <p:sldId id="287" r:id="rId29"/>
    <p:sldId id="285" r:id="rId30"/>
    <p:sldId id="292" r:id="rId31"/>
    <p:sldId id="294" r:id="rId32"/>
    <p:sldId id="295" r:id="rId33"/>
    <p:sldId id="297" r:id="rId34"/>
    <p:sldId id="298" r:id="rId35"/>
    <p:sldId id="299" r:id="rId36"/>
    <p:sldId id="301" r:id="rId37"/>
    <p:sldId id="300" r:id="rId38"/>
    <p:sldId id="304" r:id="rId39"/>
    <p:sldId id="302" r:id="rId40"/>
    <p:sldId id="303" r:id="rId41"/>
    <p:sldId id="307" r:id="rId42"/>
    <p:sldId id="305" r:id="rId43"/>
    <p:sldId id="306" r:id="rId44"/>
    <p:sldId id="309" r:id="rId45"/>
    <p:sldId id="310" r:id="rId46"/>
    <p:sldId id="314" r:id="rId47"/>
    <p:sldId id="311" r:id="rId48"/>
    <p:sldId id="313" r:id="rId49"/>
    <p:sldId id="321" r:id="rId50"/>
    <p:sldId id="316" r:id="rId51"/>
    <p:sldId id="317" r:id="rId52"/>
    <p:sldId id="315" r:id="rId53"/>
    <p:sldId id="312" r:id="rId54"/>
    <p:sldId id="318" r:id="rId55"/>
    <p:sldId id="320" r:id="rId56"/>
    <p:sldId id="322" r:id="rId57"/>
    <p:sldId id="323" r:id="rId58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FEA36"/>
    <a:srgbClr val="2C15FF"/>
    <a:srgbClr val="10C7E0"/>
    <a:srgbClr val="FFFF99"/>
    <a:srgbClr val="F4D1A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vertBarState="maximized">
    <p:restoredLeft sz="16467" autoAdjust="0"/>
    <p:restoredTop sz="79344" autoAdjust="0"/>
  </p:normalViewPr>
  <p:slideViewPr>
    <p:cSldViewPr snapToObjects="1">
      <p:cViewPr>
        <p:scale>
          <a:sx n="82" d="100"/>
          <a:sy n="82" d="100"/>
        </p:scale>
        <p:origin x="-2888" y="-8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1B0F20B-E4A1-4D5A-97BB-6947D0088D82}" type="datetime1">
              <a:rPr lang="es-ES_tradnl"/>
              <a:pPr>
                <a:defRPr/>
              </a:pPr>
              <a:t>8/5/17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9B98558-4B76-47CA-B72D-00D51A271B7B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dirty="0" smtClean="0">
              <a:ea typeface="ＭＳ Ｐゴシック"/>
              <a:cs typeface="ＭＳ Ｐゴシック"/>
            </a:endParaRPr>
          </a:p>
        </p:txBody>
      </p:sp>
      <p:sp>
        <p:nvSpPr>
          <p:cNvPr id="6963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1B2F34-2306-450C-8938-F25335DF1E00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6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 smtClean="0">
              <a:ea typeface="ＭＳ Ｐゴシック"/>
              <a:cs typeface="ＭＳ Ｐゴシック"/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6DCBF7-E79F-4F35-A7BB-E18450DFAD7C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21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 smtClean="0">
              <a:ea typeface="ＭＳ Ｐゴシック"/>
              <a:cs typeface="ＭＳ Ｐゴシック"/>
            </a:endParaRPr>
          </a:p>
        </p:txBody>
      </p:sp>
      <p:sp>
        <p:nvSpPr>
          <p:cNvPr id="829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206441-9071-41E7-96E4-BAAB914B6985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24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 smtClean="0">
              <a:ea typeface="ＭＳ Ｐゴシック"/>
              <a:cs typeface="ＭＳ Ｐゴシック"/>
            </a:endParaRPr>
          </a:p>
        </p:txBody>
      </p:sp>
      <p:sp>
        <p:nvSpPr>
          <p:cNvPr id="839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4BBEEA-33F5-49DA-8C8F-D13B89D6B052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28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ca-ES" dirty="0" smtClean="0">
              <a:ea typeface="ＭＳ Ｐゴシック"/>
              <a:cs typeface="ＭＳ Ｐゴシック"/>
            </a:endParaRPr>
          </a:p>
          <a:p>
            <a:endParaRPr lang="ca-ES" dirty="0" smtClean="0">
              <a:ea typeface="ＭＳ Ｐゴシック"/>
              <a:cs typeface="ＭＳ Ｐゴシック"/>
            </a:endParaRPr>
          </a:p>
          <a:p>
            <a:endParaRPr lang="es-ES" dirty="0" smtClean="0">
              <a:ea typeface="ＭＳ Ｐゴシック"/>
              <a:cs typeface="ＭＳ Ｐゴシック"/>
            </a:endParaRPr>
          </a:p>
        </p:txBody>
      </p:sp>
      <p:sp>
        <p:nvSpPr>
          <p:cNvPr id="849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846FA9-FE49-4A6C-BD22-FDB8E7DE5C45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31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_tradnl" dirty="0" smtClean="0">
                <a:ea typeface="ＭＳ Ｐゴシック"/>
                <a:cs typeface="ＭＳ Ｐゴシック"/>
              </a:rPr>
              <a:t>PFR en relación a estado funcional, si CVF es menor a 30% puede predecir necesidad VM </a:t>
            </a:r>
            <a:r>
              <a:rPr lang="es-ES_tradnl" dirty="0" err="1" smtClean="0">
                <a:ea typeface="ＭＳ Ｐゴシック"/>
                <a:cs typeface="ＭＳ Ｐゴシック"/>
              </a:rPr>
              <a:t>postop</a:t>
            </a:r>
            <a:r>
              <a:rPr lang="es-ES_tradnl" dirty="0" smtClean="0">
                <a:ea typeface="ＭＳ Ｐゴシック"/>
                <a:cs typeface="ＭＳ Ｐゴシック"/>
              </a:rPr>
              <a:t>.</a:t>
            </a:r>
          </a:p>
          <a:p>
            <a:r>
              <a:rPr lang="es-ES_tradnl" dirty="0" smtClean="0">
                <a:ea typeface="ＭＳ Ｐゴシック"/>
                <a:cs typeface="ＭＳ Ｐゴシック"/>
              </a:rPr>
              <a:t>PEM: valora fuerza para toser y movilizar secreciones. </a:t>
            </a:r>
            <a:r>
              <a:rPr lang="es-ES_tradnl" dirty="0" err="1" smtClean="0">
                <a:ea typeface="ＭＳ Ｐゴシック"/>
                <a:cs typeface="ＭＳ Ｐゴシック"/>
              </a:rPr>
              <a:t>Ej</a:t>
            </a:r>
            <a:r>
              <a:rPr lang="es-ES_tradnl" dirty="0" smtClean="0">
                <a:ea typeface="ＭＳ Ｐゴシック"/>
                <a:cs typeface="ＭＳ Ｐゴシック"/>
              </a:rPr>
              <a:t>: PEM &lt; +40: severa limitación.</a:t>
            </a:r>
          </a:p>
          <a:p>
            <a:r>
              <a:rPr lang="es-ES_tradnl" dirty="0" smtClean="0">
                <a:ea typeface="ＭＳ Ｐゴシック"/>
                <a:cs typeface="ＭＳ Ｐゴシック"/>
              </a:rPr>
              <a:t>INSUFICIENCIA RESPIRATORIA MULTIFACTORIAL:</a:t>
            </a:r>
          </a:p>
          <a:p>
            <a:pPr eaLnBrk="1" hangingPunct="1"/>
            <a:r>
              <a:rPr lang="es-ES" dirty="0" smtClean="0">
                <a:latin typeface="Arial Narrow" pitchFamily="34" charset="0"/>
                <a:ea typeface="ＭＳ Ｐゴシック"/>
                <a:cs typeface="ＭＳ Ｐゴシック"/>
              </a:rPr>
              <a:t>Fatiga muscular</a:t>
            </a:r>
          </a:p>
          <a:p>
            <a:pPr eaLnBrk="1" hangingPunct="1"/>
            <a:r>
              <a:rPr lang="es-ES" dirty="0" smtClean="0">
                <a:latin typeface="Arial Narrow" pitchFamily="34" charset="0"/>
                <a:ea typeface="ＭＳ Ｐゴシック"/>
                <a:cs typeface="ＭＳ Ｐゴシック"/>
              </a:rPr>
              <a:t>Dificultad para toser</a:t>
            </a:r>
          </a:p>
          <a:p>
            <a:pPr eaLnBrk="1" hangingPunct="1"/>
            <a:r>
              <a:rPr lang="es-ES" dirty="0" smtClean="0">
                <a:latin typeface="Arial Narrow" pitchFamily="34" charset="0"/>
                <a:ea typeface="ＭＳ Ｐゴシック"/>
                <a:cs typeface="ＭＳ Ｐゴシック"/>
              </a:rPr>
              <a:t>Atelectasias</a:t>
            </a:r>
          </a:p>
          <a:p>
            <a:pPr eaLnBrk="1" hangingPunct="1"/>
            <a:r>
              <a:rPr lang="es-ES" dirty="0" smtClean="0">
                <a:latin typeface="Arial Narrow" pitchFamily="34" charset="0"/>
                <a:ea typeface="ＭＳ Ｐゴシック"/>
                <a:cs typeface="ＭＳ Ｐゴシック"/>
              </a:rPr>
              <a:t>Aumento del trabajo respiratorio</a:t>
            </a:r>
          </a:p>
          <a:p>
            <a:pPr eaLnBrk="1" hangingPunct="1"/>
            <a:r>
              <a:rPr lang="es-ES" dirty="0" smtClean="0">
                <a:latin typeface="Arial Narrow" pitchFamily="34" charset="0"/>
                <a:ea typeface="ＭＳ Ｐゴシック"/>
                <a:cs typeface="ＭＳ Ｐゴシック"/>
              </a:rPr>
              <a:t>Escasa reserva ventilatoria</a:t>
            </a:r>
          </a:p>
          <a:p>
            <a:endParaRPr lang="es-ES_tradnl" dirty="0" smtClean="0">
              <a:ea typeface="ＭＳ Ｐゴシック"/>
              <a:cs typeface="ＭＳ Ｐゴシック"/>
            </a:endParaRPr>
          </a:p>
          <a:p>
            <a:endParaRPr lang="es-ES_tradnl" dirty="0" smtClean="0">
              <a:ea typeface="ＭＳ Ｐゴシック"/>
              <a:cs typeface="ＭＳ Ｐゴシック"/>
            </a:endParaRPr>
          </a:p>
          <a:p>
            <a:endParaRPr lang="es-ES_tradnl" dirty="0" smtClean="0">
              <a:ea typeface="ＭＳ Ｐゴシック"/>
              <a:cs typeface="ＭＳ Ｐゴシック"/>
            </a:endParaRPr>
          </a:p>
        </p:txBody>
      </p:sp>
      <p:sp>
        <p:nvSpPr>
          <p:cNvPr id="8602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9F69F4-1F43-4639-8D6C-DE397B5FC9D9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34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 smtClean="0">
              <a:ea typeface="ＭＳ Ｐゴシック"/>
              <a:cs typeface="ＭＳ Ｐゴシック"/>
            </a:endParaRPr>
          </a:p>
        </p:txBody>
      </p:sp>
      <p:sp>
        <p:nvSpPr>
          <p:cNvPr id="8704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87CAB0-558B-4D87-9E8B-4372474A0D76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35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 smtClean="0">
              <a:ea typeface="ＭＳ Ｐゴシック"/>
              <a:cs typeface="ＭＳ Ｐゴシック"/>
            </a:endParaRPr>
          </a:p>
        </p:txBody>
      </p:sp>
      <p:sp>
        <p:nvSpPr>
          <p:cNvPr id="8806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58BC19-29A9-4A40-9793-E1DBD3C42A3A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36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 smtClean="0">
              <a:ea typeface="ＭＳ Ｐゴシック"/>
              <a:cs typeface="ＭＳ Ｐゴシック"/>
            </a:endParaRPr>
          </a:p>
        </p:txBody>
      </p:sp>
      <p:sp>
        <p:nvSpPr>
          <p:cNvPr id="8909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69B137-F4C3-466F-852F-5781ED73BFF0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40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 smtClean="0">
              <a:ea typeface="ＭＳ Ｐゴシック"/>
              <a:cs typeface="ＭＳ Ｐゴシック"/>
            </a:endParaRPr>
          </a:p>
        </p:txBody>
      </p:sp>
      <p:sp>
        <p:nvSpPr>
          <p:cNvPr id="9011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849E97-CAB0-48B8-8F8E-ED41EA77E5C8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42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 smtClean="0">
              <a:ea typeface="ＭＳ Ｐゴシック"/>
              <a:cs typeface="ＭＳ Ｐゴシック"/>
            </a:endParaRPr>
          </a:p>
        </p:txBody>
      </p:sp>
      <p:sp>
        <p:nvSpPr>
          <p:cNvPr id="9114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C2E809-B6F9-4E17-AD7B-83F2419B88CB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45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_tradnl" smtClean="0">
                <a:ea typeface="ＭＳ Ｐゴシック"/>
                <a:cs typeface="ＭＳ Ｐゴシック"/>
              </a:rPr>
              <a:t>La clínica: debilidad muscular progresiva piernas y pelvis, atrofia muscular, después brazos y cuello, otras áreas, diafragma. </a:t>
            </a:r>
          </a:p>
          <a:p>
            <a:pPr eaLnBrk="1" hangingPunct="1">
              <a:spcBef>
                <a:spcPct val="0"/>
              </a:spcBef>
            </a:pPr>
            <a:r>
              <a:rPr lang="es-ES_tradnl" smtClean="0">
                <a:ea typeface="ＭＳ Ｐゴシック"/>
                <a:cs typeface="ＭＳ Ｐゴシック"/>
              </a:rPr>
              <a:t>Deformidades esqueléticas columna y otra.</a:t>
            </a:r>
          </a:p>
          <a:p>
            <a:pPr eaLnBrk="1" hangingPunct="1">
              <a:spcBef>
                <a:spcPct val="0"/>
              </a:spcBef>
            </a:pPr>
            <a:r>
              <a:rPr lang="es-ES_tradnl" smtClean="0">
                <a:ea typeface="ＭＳ Ｐゴシック"/>
                <a:cs typeface="ＭＳ Ｐゴシック"/>
              </a:rPr>
              <a:t>Contracturas.</a:t>
            </a:r>
          </a:p>
          <a:p>
            <a:pPr eaLnBrk="1" hangingPunct="1">
              <a:spcBef>
                <a:spcPct val="0"/>
              </a:spcBef>
            </a:pPr>
            <a:r>
              <a:rPr lang="es-ES_tradnl" smtClean="0">
                <a:ea typeface="ＭＳ Ｐゴシック"/>
                <a:cs typeface="ＭＳ Ｐゴシック"/>
              </a:rPr>
              <a:t>Problemas de aprendizaje.</a:t>
            </a:r>
          </a:p>
          <a:p>
            <a:pPr eaLnBrk="1" hangingPunct="1">
              <a:spcBef>
                <a:spcPct val="0"/>
              </a:spcBef>
            </a:pPr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7066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8B4B04-1BE5-4C4A-BCBF-AA23014F2C27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7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 smtClean="0">
              <a:ea typeface="ＭＳ Ｐゴシック"/>
              <a:cs typeface="ＭＳ Ｐゴシック"/>
            </a:endParaRPr>
          </a:p>
        </p:txBody>
      </p:sp>
      <p:sp>
        <p:nvSpPr>
          <p:cNvPr id="9216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0994DF-7778-42DB-99C0-E4B0BFF58C91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46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 smtClean="0">
              <a:ea typeface="ＭＳ Ｐゴシック"/>
              <a:cs typeface="ＭＳ Ｐゴシック"/>
            </a:endParaRPr>
          </a:p>
        </p:txBody>
      </p:sp>
      <p:sp>
        <p:nvSpPr>
          <p:cNvPr id="9318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BD3840-24BC-449B-8F9C-85735BF81DD5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47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 smtClean="0">
              <a:ea typeface="ＭＳ Ｐゴシック"/>
              <a:cs typeface="ＭＳ Ｐゴシック"/>
            </a:endParaRPr>
          </a:p>
        </p:txBody>
      </p:sp>
      <p:sp>
        <p:nvSpPr>
          <p:cNvPr id="9421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39C65D-E19F-4EB1-ADBF-0B307CF8F13F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48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 smtClean="0">
              <a:ea typeface="ＭＳ Ｐゴシック"/>
              <a:cs typeface="ＭＳ Ｐゴシック"/>
            </a:endParaRPr>
          </a:p>
        </p:txBody>
      </p:sp>
      <p:sp>
        <p:nvSpPr>
          <p:cNvPr id="9523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C4039E-9044-4D4E-A65D-746318A20C60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49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 smtClean="0">
              <a:ea typeface="ＭＳ Ｐゴシック"/>
              <a:cs typeface="ＭＳ Ｐゴシック"/>
            </a:endParaRPr>
          </a:p>
        </p:txBody>
      </p:sp>
      <p:sp>
        <p:nvSpPr>
          <p:cNvPr id="9626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64F03C-BC41-4FE6-964F-76E6F1F0A0B8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50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 smtClean="0">
              <a:ea typeface="ＭＳ Ｐゴシック"/>
              <a:cs typeface="ＭＳ Ｐゴシック"/>
            </a:endParaRPr>
          </a:p>
        </p:txBody>
      </p:sp>
      <p:sp>
        <p:nvSpPr>
          <p:cNvPr id="9728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BE39E1-36DF-4250-B3D3-13B89AE78D2B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51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 smtClean="0">
              <a:ea typeface="ＭＳ Ｐゴシック"/>
              <a:cs typeface="ＭＳ Ｐゴシック"/>
            </a:endParaRPr>
          </a:p>
        </p:txBody>
      </p:sp>
      <p:sp>
        <p:nvSpPr>
          <p:cNvPr id="9830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CD5B3F-B2DA-460D-9F04-5CE5C62E7817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54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_tradnl" dirty="0" smtClean="0">
                <a:ea typeface="ＭＳ Ｐゴシック"/>
                <a:cs typeface="ＭＳ Ｐゴシック"/>
              </a:rPr>
              <a:t>MIASTENIA GRAVIS Y HALOGENADOS: Los halogenados causan una reducción en la transmisión NM por medio de diferentes mecanismos, inhibición del receptor </a:t>
            </a:r>
            <a:r>
              <a:rPr lang="es-ES_tradnl" dirty="0" err="1" smtClean="0">
                <a:ea typeface="ＭＳ Ｐゴシック"/>
                <a:cs typeface="ＭＳ Ｐゴシック"/>
              </a:rPr>
              <a:t>postsináptico</a:t>
            </a:r>
            <a:r>
              <a:rPr lang="es-ES_tradnl" dirty="0" smtClean="0">
                <a:ea typeface="ＭＳ Ｐゴシック"/>
                <a:cs typeface="ＭＳ Ｐゴシック"/>
              </a:rPr>
              <a:t> de la </a:t>
            </a:r>
            <a:r>
              <a:rPr lang="es-ES_tradnl" dirty="0" err="1" smtClean="0">
                <a:ea typeface="ＭＳ Ｐゴシック"/>
                <a:cs typeface="ＭＳ Ｐゴシック"/>
              </a:rPr>
              <a:t>ACh</a:t>
            </a:r>
            <a:r>
              <a:rPr lang="es-ES_tradnl" dirty="0" smtClean="0">
                <a:ea typeface="ＭＳ Ｐゴシック"/>
                <a:cs typeface="ＭＳ Ｐゴシック"/>
              </a:rPr>
              <a:t>. Varios estudios muestran que mediante anestesia </a:t>
            </a:r>
            <a:r>
              <a:rPr lang="es-ES_tradnl" dirty="0" err="1" smtClean="0">
                <a:ea typeface="ＭＳ Ｐゴシック"/>
                <a:cs typeface="ＭＳ Ｐゴシック"/>
              </a:rPr>
              <a:t>inhalatoria</a:t>
            </a:r>
            <a:r>
              <a:rPr lang="es-ES_tradnl" dirty="0" smtClean="0">
                <a:ea typeface="ＭＳ Ｐゴシック"/>
                <a:cs typeface="ＭＳ Ｐゴシック"/>
              </a:rPr>
              <a:t> se podrían evitar los RMND, incluso inducción y IOT.</a:t>
            </a:r>
          </a:p>
          <a:p>
            <a:r>
              <a:rPr lang="es-ES_tradnl" dirty="0" smtClean="0">
                <a:ea typeface="ＭＳ Ｐゴシック"/>
                <a:cs typeface="ＭＳ Ｐゴシック"/>
              </a:rPr>
              <a:t>Con </a:t>
            </a:r>
            <a:r>
              <a:rPr lang="es-ES_tradnl" dirty="0" err="1" smtClean="0">
                <a:ea typeface="ＭＳ Ｐゴシック"/>
                <a:cs typeface="ＭＳ Ｐゴシック"/>
              </a:rPr>
              <a:t>sevofluorane</a:t>
            </a:r>
            <a:r>
              <a:rPr lang="es-ES_tradnl" dirty="0" smtClean="0">
                <a:ea typeface="ＭＳ Ｐゴシック"/>
                <a:cs typeface="ＭＳ Ｐゴシック"/>
              </a:rPr>
              <a:t> existe una disminución del TOF en pacientes con MG. </a:t>
            </a:r>
          </a:p>
          <a:p>
            <a:r>
              <a:rPr lang="es-ES_tradnl" dirty="0" smtClean="0">
                <a:ea typeface="ＭＳ Ｐゴシック"/>
                <a:cs typeface="ＭＳ Ｐゴシック"/>
              </a:rPr>
              <a:t>El paciente con MG es por tanto más sensible a la acción relajante de los halogenados, así que aunque no contraindica, un TOF debería ser usado.</a:t>
            </a:r>
          </a:p>
        </p:txBody>
      </p:sp>
      <p:sp>
        <p:nvSpPr>
          <p:cNvPr id="993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F59F8D-2656-4983-9B87-D70716B081E8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55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 smtClean="0">
              <a:ea typeface="ＭＳ Ｐゴシック"/>
              <a:cs typeface="ＭＳ Ｐゴシック"/>
            </a:endParaRPr>
          </a:p>
        </p:txBody>
      </p:sp>
      <p:sp>
        <p:nvSpPr>
          <p:cNvPr id="10035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B09ADF-4DA4-48A6-B55B-3696BD948BC1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56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_tradnl" smtClean="0">
                <a:ea typeface="ＭＳ Ｐゴシック"/>
                <a:cs typeface="ＭＳ Ｐゴシック"/>
              </a:rPr>
              <a:t>Atrofia muscular cara y cuello: ptosis, cara apática, labio evertido, calvicie precoz, músculos abdominales, diafragma, velo del paladar, faringe...</a:t>
            </a:r>
          </a:p>
        </p:txBody>
      </p:sp>
      <p:sp>
        <p:nvSpPr>
          <p:cNvPr id="7168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D27E26-FE9B-46D7-8750-37925C4B3918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10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ES_tradnl" dirty="0" smtClean="0">
              <a:ea typeface="ＭＳ Ｐゴシック"/>
              <a:cs typeface="ＭＳ Ｐゴシック"/>
            </a:endParaRPr>
          </a:p>
        </p:txBody>
      </p:sp>
      <p:sp>
        <p:nvSpPr>
          <p:cNvPr id="7270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F09917-26DC-4948-B1E6-35025F70DE31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11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s-ES_tradnl" dirty="0" smtClean="0">
                <a:ea typeface="ＭＳ Ｐゴシック"/>
                <a:cs typeface="ＭＳ Ｐゴシック"/>
              </a:rPr>
              <a:t>Es una revisión de la clasificación clásica de </a:t>
            </a:r>
            <a:r>
              <a:rPr lang="es-ES_tradnl" dirty="0" err="1" smtClean="0">
                <a:ea typeface="ＭＳ Ｐゴシック"/>
                <a:cs typeface="ＭＳ Ｐゴシック"/>
              </a:rPr>
              <a:t>Osserman</a:t>
            </a:r>
            <a:r>
              <a:rPr lang="es-ES_tradnl" dirty="0" smtClean="0">
                <a:ea typeface="ＭＳ Ｐゴシック"/>
                <a:cs typeface="ＭＳ Ｐゴシック"/>
              </a:rPr>
              <a:t>.</a:t>
            </a:r>
          </a:p>
        </p:txBody>
      </p:sp>
      <p:sp>
        <p:nvSpPr>
          <p:cNvPr id="7475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D73D0C-652C-46F4-97F9-2423E1A33ADD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12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700" smtClean="0">
                <a:ea typeface="ＭＳ Ｐゴシック"/>
                <a:cs typeface="ＭＳ Ｐゴシック"/>
              </a:rPr>
              <a:t>El diagnóstico se realiza con: 1) pruebas farmacológicas, test del edrofonio o Tensilón® que</a:t>
            </a:r>
          </a:p>
          <a:p>
            <a:pPr>
              <a:lnSpc>
                <a:spcPct val="90000"/>
              </a:lnSpc>
            </a:pPr>
            <a:r>
              <a:rPr lang="es-ES" sz="700" smtClean="0">
                <a:ea typeface="ＭＳ Ｐゴシック"/>
                <a:cs typeface="ＭＳ Ｐゴシック"/>
              </a:rPr>
              <a:t>consiste en la administración de 2 mg ev y, en caso de que no exista hipersensibilidad, 8 mg más en</a:t>
            </a:r>
          </a:p>
          <a:p>
            <a:pPr>
              <a:lnSpc>
                <a:spcPct val="90000"/>
              </a:lnSpc>
            </a:pPr>
            <a:r>
              <a:rPr lang="es-ES" sz="700" smtClean="0">
                <a:ea typeface="ＭＳ Ｐゴシック"/>
                <a:cs typeface="ＭＳ Ｐゴシック"/>
              </a:rPr>
              <a:t>los siguientes 30 seg. Debe producirse una mejoría franca de la debilidad en 0,5-1 min, volviendo a las</a:t>
            </a:r>
          </a:p>
          <a:p>
            <a:pPr>
              <a:lnSpc>
                <a:spcPct val="90000"/>
              </a:lnSpc>
            </a:pPr>
            <a:r>
              <a:rPr lang="es-ES" sz="700" smtClean="0">
                <a:ea typeface="ＭＳ Ｐゴシック"/>
                <a:cs typeface="ＭＳ Ｐゴシック"/>
              </a:rPr>
              <a:t>condiciones basales en 4-5 min. Si aparece bradicardia, dolor abdominal y vómitos (efecto</a:t>
            </a:r>
          </a:p>
          <a:p>
            <a:pPr>
              <a:lnSpc>
                <a:spcPct val="90000"/>
              </a:lnSpc>
            </a:pPr>
            <a:r>
              <a:rPr lang="es-ES" sz="700" smtClean="0">
                <a:ea typeface="ＭＳ Ｐゴシック"/>
                <a:cs typeface="ＭＳ Ｐゴシック"/>
              </a:rPr>
              <a:t>muscarínico) puede ser necesaria la administración de atropina. 2) Estudio electrofisiológico</a:t>
            </a:r>
          </a:p>
          <a:p>
            <a:pPr>
              <a:lnSpc>
                <a:spcPct val="90000"/>
              </a:lnSpc>
            </a:pPr>
            <a:r>
              <a:rPr lang="es-ES" sz="700" smtClean="0">
                <a:ea typeface="ＭＳ Ｐゴシック"/>
                <a:cs typeface="ＭＳ Ｐゴシック"/>
              </a:rPr>
              <a:t>(electromiografía) con estimulación repetitiva se observa un decremento progresivo en la amplitud de</a:t>
            </a:r>
          </a:p>
          <a:p>
            <a:pPr>
              <a:lnSpc>
                <a:spcPct val="90000"/>
              </a:lnSpc>
            </a:pPr>
            <a:r>
              <a:rPr lang="es-ES" sz="700" smtClean="0">
                <a:ea typeface="ＭＳ Ｐゴシック"/>
                <a:cs typeface="ＭＳ Ｐゴシック"/>
              </a:rPr>
              <a:t>los potenciales evocados (sensibilidad de 77%) y utilizando la electromiografía de fibra única, se</a:t>
            </a:r>
          </a:p>
          <a:p>
            <a:pPr>
              <a:lnSpc>
                <a:spcPct val="90000"/>
              </a:lnSpc>
            </a:pPr>
            <a:r>
              <a:rPr lang="es-ES" sz="700" smtClean="0">
                <a:ea typeface="ＭＳ Ｐゴシック"/>
                <a:cs typeface="ＭＳ Ｐゴシック"/>
              </a:rPr>
              <a:t>puede detectar un aumento del jitter o intérvalo interpotencial entre fibras musculares que pertenecen a</a:t>
            </a:r>
          </a:p>
          <a:p>
            <a:pPr>
              <a:lnSpc>
                <a:spcPct val="90000"/>
              </a:lnSpc>
            </a:pPr>
            <a:r>
              <a:rPr lang="es-ES" sz="700" smtClean="0">
                <a:ea typeface="ＭＳ Ｐゴシック"/>
                <a:cs typeface="ＭＳ Ｐゴシック"/>
              </a:rPr>
              <a:t>una misma unidad motora (sensibilidad de 92%). 3) Radioinmunoensayo para determinar anticuerpos</a:t>
            </a:r>
          </a:p>
          <a:p>
            <a:pPr>
              <a:lnSpc>
                <a:spcPct val="90000"/>
              </a:lnSpc>
            </a:pPr>
            <a:r>
              <a:rPr lang="es-ES" sz="700" smtClean="0">
                <a:ea typeface="ＭＳ Ｐゴシック"/>
                <a:cs typeface="ＭＳ Ｐゴシック"/>
              </a:rPr>
              <a:t>antirreceptor de la acetilcolina presentes en 85% de pacientes con forma generalizada, y en 50% de</a:t>
            </a:r>
          </a:p>
          <a:p>
            <a:pPr>
              <a:lnSpc>
                <a:spcPct val="90000"/>
              </a:lnSpc>
            </a:pPr>
            <a:r>
              <a:rPr lang="es-ES" sz="700" smtClean="0">
                <a:ea typeface="ＭＳ Ｐゴシック"/>
                <a:cs typeface="ＭＳ Ｐゴシック"/>
              </a:rPr>
              <a:t>pacientes que presentan exclusivamente sintomatología ocular. 4) La existencia de timoma se debe</a:t>
            </a:r>
          </a:p>
          <a:p>
            <a:pPr>
              <a:lnSpc>
                <a:spcPct val="90000"/>
              </a:lnSpc>
            </a:pPr>
            <a:r>
              <a:rPr lang="es-ES" sz="700" smtClean="0">
                <a:ea typeface="ＭＳ Ｐゴシック"/>
                <a:cs typeface="ＭＳ Ｐゴシック"/>
              </a:rPr>
              <a:t>descartar por TC o por RNM torácica. Alrededor del 65% de los pacientes miasténicos tiene</a:t>
            </a:r>
          </a:p>
          <a:p>
            <a:pPr>
              <a:lnSpc>
                <a:spcPct val="90000"/>
              </a:lnSpc>
            </a:pPr>
            <a:r>
              <a:rPr lang="es-ES" sz="700" smtClean="0">
                <a:ea typeface="ＭＳ Ｐゴシック"/>
                <a:cs typeface="ＭＳ Ｐゴシック"/>
              </a:rPr>
              <a:t>hiperplasia tímica, el 15% existe un tumor tímico o timoma, en su mayoría benigno.</a:t>
            </a:r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29D2A6-1479-4F3C-B276-1F4899C89002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13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 smtClean="0">
              <a:ea typeface="ＭＳ Ｐゴシック"/>
              <a:cs typeface="ＭＳ Ｐゴシック"/>
            </a:endParaRPr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3CB053-99D8-4345-99E2-15A13ECCF94B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15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 smtClean="0">
              <a:ea typeface="ＭＳ Ｐゴシック"/>
              <a:cs typeface="ＭＳ Ｐゴシック"/>
            </a:endParaRPr>
          </a:p>
        </p:txBody>
      </p:sp>
      <p:sp>
        <p:nvSpPr>
          <p:cNvPr id="788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4D7F36-957D-49AE-90E8-42051E67CCDC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16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_tradnl" dirty="0" smtClean="0">
                <a:ea typeface="ＭＳ Ｐゴシック"/>
                <a:cs typeface="ＭＳ Ｐゴシック"/>
              </a:rPr>
              <a:t>ESPASMO MASETERO: definido como que impide la IOT y persiste unos 2min... posible HM susceptible.</a:t>
            </a:r>
          </a:p>
        </p:txBody>
      </p:sp>
      <p:sp>
        <p:nvSpPr>
          <p:cNvPr id="809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0E9421-F465-44D7-8536-665A62FD8D91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17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46760-2844-42B3-A520-00DF80EF7EC4}" type="datetime1">
              <a:rPr lang="es-ES_tradnl"/>
              <a:pPr>
                <a:defRPr/>
              </a:pPr>
              <a:t>8/5/17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9803D-A837-42DA-93E7-4215B3FD9BEF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9A322-97C9-455C-A193-9A5FEAF1D9C9}" type="datetime1">
              <a:rPr lang="es-ES_tradnl"/>
              <a:pPr>
                <a:defRPr/>
              </a:pPr>
              <a:t>8/5/17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CF585-922E-4AC5-A060-CC1564FFB19E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7ADD3-0466-4633-85D7-8AB2ACEF763F}" type="datetime1">
              <a:rPr lang="es-ES_tradnl"/>
              <a:pPr>
                <a:defRPr/>
              </a:pPr>
              <a:t>8/5/17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3DE03-3C55-4721-98ED-10E8F72FD5C7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E4968-676C-4A06-9536-0CE5C6EA89A9}" type="datetime1">
              <a:rPr lang="es-ES_tradnl"/>
              <a:pPr>
                <a:defRPr/>
              </a:pPr>
              <a:t>8/5/17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A55E3-E665-4D02-A44C-D1CD9B31B28C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5F0F6-E611-4210-9910-012F022C1D92}" type="datetime1">
              <a:rPr lang="es-ES_tradnl"/>
              <a:pPr>
                <a:defRPr/>
              </a:pPr>
              <a:t>8/5/17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56D0D-E176-449F-893B-1DBDD7837005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F4692-2F85-43D7-847E-5E7FDC5DA6A2}" type="datetime1">
              <a:rPr lang="es-ES_tradnl"/>
              <a:pPr>
                <a:defRPr/>
              </a:pPr>
              <a:t>8/5/17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9873A-7D85-49D1-A018-152434F39128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6740D-38DF-4BE6-8804-8B8E4B0130A6}" type="datetime1">
              <a:rPr lang="es-ES_tradnl"/>
              <a:pPr>
                <a:defRPr/>
              </a:pPr>
              <a:t>8/5/17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0E55B-D7D1-4A2D-8EF6-8A2A363FE2D6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7B311-1857-4A36-89A2-99961DAE64F9}" type="datetime1">
              <a:rPr lang="es-ES_tradnl"/>
              <a:pPr>
                <a:defRPr/>
              </a:pPr>
              <a:t>8/5/17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80CFE-CE6A-4F43-B8C3-21D0CFA0CB95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40FE-174A-4090-88F0-F707120E6DC7}" type="datetime1">
              <a:rPr lang="es-ES_tradnl"/>
              <a:pPr>
                <a:defRPr/>
              </a:pPr>
              <a:t>8/5/17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006ED-7F10-4712-A4CD-695FA6A5F66B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F6B77-F048-4616-948A-1A518D1F5D68}" type="datetime1">
              <a:rPr lang="es-ES_tradnl"/>
              <a:pPr>
                <a:defRPr/>
              </a:pPr>
              <a:t>8/5/17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4E32E-1A46-4538-9C8A-205A3670DAFD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4759B-7508-476F-90AD-B3F732808754}" type="datetime1">
              <a:rPr lang="es-ES_tradnl"/>
              <a:pPr>
                <a:defRPr/>
              </a:pPr>
              <a:t>8/5/17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6D779-212C-477A-A54E-88342C97B2BF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33C140C-0F3B-4CEF-BE13-DE797EF216D9}" type="datetime1">
              <a:rPr lang="es-ES_tradnl"/>
              <a:pPr>
                <a:defRPr/>
              </a:pPr>
              <a:t>8/5/17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3C6FF0E-3928-428D-BD0A-0510AA6201C4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657225" y="285750"/>
            <a:ext cx="77724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4400" b="1" dirty="0">
                <a:solidFill>
                  <a:srgbClr val="FFFF00"/>
                </a:solidFill>
                <a:latin typeface="Arial Black" pitchFamily="34" charset="0"/>
              </a:rPr>
              <a:t>ANESTESIA EN ENFERMEDADES NEUROMUSCULARES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2667000" y="3505200"/>
            <a:ext cx="5948363" cy="2357437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s-ES_tradnl" sz="3200" b="1" dirty="0">
                <a:solidFill>
                  <a:srgbClr val="FF0000"/>
                </a:solidFill>
                <a:latin typeface="Arial Black" pitchFamily="34" charset="0"/>
              </a:rPr>
              <a:t>Daniel Ruiz Navarro</a:t>
            </a:r>
          </a:p>
          <a:p>
            <a:pPr marL="342900" indent="-342900" algn="r">
              <a:spcBef>
                <a:spcPct val="20000"/>
              </a:spcBef>
            </a:pPr>
            <a:r>
              <a:rPr lang="es-ES_tradnl" sz="3200" b="1" dirty="0">
                <a:solidFill>
                  <a:srgbClr val="FF0000"/>
                </a:solidFill>
                <a:latin typeface="Arial Black" pitchFamily="34" charset="0"/>
              </a:rPr>
              <a:t>Adjunto Anestesiología </a:t>
            </a:r>
          </a:p>
          <a:p>
            <a:pPr marL="342900" indent="-342900" algn="r">
              <a:spcBef>
                <a:spcPct val="20000"/>
              </a:spcBef>
            </a:pPr>
            <a:r>
              <a:rPr lang="es-ES_tradnl" sz="3200" b="1" dirty="0">
                <a:solidFill>
                  <a:srgbClr val="FF0000"/>
                </a:solidFill>
                <a:latin typeface="Arial Black" pitchFamily="34" charset="0"/>
              </a:rPr>
              <a:t>Hospital </a:t>
            </a:r>
            <a:r>
              <a:rPr lang="es-ES_tradnl" sz="3200" b="1" dirty="0" err="1">
                <a:solidFill>
                  <a:srgbClr val="FF0000"/>
                </a:solidFill>
                <a:latin typeface="Arial Black" pitchFamily="34" charset="0"/>
              </a:rPr>
              <a:t>Vall</a:t>
            </a:r>
            <a:r>
              <a:rPr lang="es-ES_tradnl" sz="32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sz="3200" b="1" dirty="0" err="1" smtClean="0">
                <a:solidFill>
                  <a:srgbClr val="FF0000"/>
                </a:solidFill>
                <a:latin typeface="Arial Black" pitchFamily="34" charset="0"/>
              </a:rPr>
              <a:t>Hebron</a:t>
            </a:r>
            <a:endParaRPr lang="es-ES_tradnl" sz="32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es-ES_tradnl" sz="3200" b="1" dirty="0" smtClean="0">
                <a:solidFill>
                  <a:srgbClr val="FF0000"/>
                </a:solidFill>
                <a:latin typeface="Arial Black" pitchFamily="34" charset="0"/>
              </a:rPr>
              <a:t>12 de Diciembre de 2016</a:t>
            </a:r>
            <a:endParaRPr lang="es-ES_tradnl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pPr eaLnBrk="1" hangingPunct="1"/>
            <a:r>
              <a:rPr lang="es-ES_tradnl" sz="3200" smtClean="0">
                <a:ea typeface="ＭＳ Ｐゴシック"/>
                <a:cs typeface="ＭＳ Ｐゴシック"/>
              </a:rPr>
              <a:t>ENFERMEDAD DE STEINERT</a:t>
            </a:r>
          </a:p>
        </p:txBody>
      </p:sp>
      <p:sp>
        <p:nvSpPr>
          <p:cNvPr id="13315" name="Marcador de contenido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/>
            <a:r>
              <a:rPr lang="es-ES_tradnl" sz="1600" smtClean="0">
                <a:ea typeface="ＭＳ Ｐゴシック"/>
                <a:cs typeface="ＭＳ Ｐゴシック"/>
              </a:rPr>
              <a:t>Distrofia miotónica o enfermedad de Steinert: miopatía más frecuente en la edad adulta (1/20.000)</a:t>
            </a:r>
          </a:p>
          <a:p>
            <a:pPr eaLnBrk="1" hangingPunct="1"/>
            <a:r>
              <a:rPr lang="es-ES_tradnl" sz="1600" smtClean="0">
                <a:ea typeface="ＭＳ Ｐゴシック"/>
                <a:cs typeface="ＭＳ Ｐゴシック"/>
              </a:rPr>
              <a:t>Transmisión autosómica dominante</a:t>
            </a:r>
          </a:p>
          <a:p>
            <a:pPr eaLnBrk="1" hangingPunct="1"/>
            <a:r>
              <a:rPr lang="es-ES_tradnl" sz="1600" smtClean="0">
                <a:ea typeface="ＭＳ Ｐゴシック"/>
                <a:cs typeface="ＭＳ Ｐゴシック"/>
              </a:rPr>
              <a:t>Clínica determinada por la atrofia muscular músculo esquelético y liso, deterioro función cardiorespiratoria, degeneración SNC y depresión centro respiratorio. Muerte 50-60.</a:t>
            </a:r>
          </a:p>
          <a:p>
            <a:pPr eaLnBrk="1" hangingPunct="1"/>
            <a:r>
              <a:rPr lang="es-ES_tradnl" sz="1600" smtClean="0">
                <a:ea typeface="ＭＳ Ｐゴシック"/>
                <a:cs typeface="ＭＳ Ｐゴシック"/>
              </a:rPr>
              <a:t>Terapia con antimiotónicos (soporte): fenitoína, procainamida, quinina, mexiletina.</a:t>
            </a:r>
          </a:p>
          <a:p>
            <a:pPr eaLnBrk="1" hangingPunct="1"/>
            <a:endParaRPr lang="es-ES_tradnl" sz="1600" smtClean="0">
              <a:ea typeface="ＭＳ Ｐゴシック"/>
              <a:cs typeface="ＭＳ Ｐゴシック"/>
            </a:endParaRPr>
          </a:p>
          <a:p>
            <a:pPr eaLnBrk="1" hangingPunct="1">
              <a:buFont typeface="Arial" pitchFamily="34" charset="0"/>
              <a:buNone/>
            </a:pPr>
            <a:r>
              <a:rPr lang="es-ES_tradnl" sz="1400" smtClean="0">
                <a:ea typeface="ＭＳ Ｐゴシック"/>
                <a:cs typeface="ＭＳ Ｐゴシック"/>
              </a:rPr>
              <a:t> </a:t>
            </a: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2209800" y="3146425"/>
            <a:ext cx="3962400" cy="2416175"/>
          </a:xfrm>
          <a:prstGeom prst="rect">
            <a:avLst/>
          </a:prstGeom>
          <a:solidFill>
            <a:srgbClr val="BFEA3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1400"/>
              <a:t>	</a:t>
            </a:r>
            <a:r>
              <a:rPr lang="es-ES_tradnl" sz="1400" b="1"/>
              <a:t>                   CLÍNICA</a:t>
            </a:r>
          </a:p>
          <a:p>
            <a:pPr>
              <a:buFontTx/>
              <a:buChar char="-"/>
            </a:pPr>
            <a:r>
              <a:rPr lang="es-ES_tradnl" sz="1400"/>
              <a:t> Atrofia muscular cara y cuello, músculos abdominales, diafragma.</a:t>
            </a:r>
          </a:p>
          <a:p>
            <a:pPr>
              <a:buFontTx/>
              <a:buChar char="-"/>
            </a:pPr>
            <a:r>
              <a:rPr lang="es-ES_tradnl" sz="1400"/>
              <a:t> Enf endocrinas: DM, hipotiroisidsmo, insuficiencia suprarrenal, atrofia gonadal.</a:t>
            </a:r>
          </a:p>
          <a:p>
            <a:pPr>
              <a:buFontTx/>
              <a:buChar char="-"/>
            </a:pPr>
            <a:r>
              <a:rPr lang="es-ES_tradnl" sz="1400"/>
              <a:t> Cardíacas: sistema conducción, BAV, arritmias, prolapso mitral.</a:t>
            </a:r>
          </a:p>
          <a:p>
            <a:pPr>
              <a:buFontTx/>
              <a:buChar char="-"/>
            </a:pPr>
            <a:r>
              <a:rPr lang="es-ES_tradnl" sz="1400"/>
              <a:t> Resp: parálisis bulbar, dificultad expectoración, broncoaspiración.</a:t>
            </a:r>
          </a:p>
          <a:p>
            <a:pPr>
              <a:buFontTx/>
              <a:buChar char="-"/>
            </a:pPr>
            <a:r>
              <a:rPr lang="es-ES_tradnl" sz="1400"/>
              <a:t> Retraso mental</a:t>
            </a:r>
          </a:p>
          <a:p>
            <a:endParaRPr lang="es-ES_tradnl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pPr eaLnBrk="1" hangingPunct="1"/>
            <a:r>
              <a:rPr lang="es-ES_tradnl" sz="3200" smtClean="0">
                <a:ea typeface="ＭＳ Ｐゴシック"/>
                <a:cs typeface="ＭＳ Ｐゴシック"/>
              </a:rPr>
              <a:t>MIASTENIA GRAVIS</a:t>
            </a:r>
          </a:p>
        </p:txBody>
      </p:sp>
      <p:sp>
        <p:nvSpPr>
          <p:cNvPr id="15363" name="Marcador de contenido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1600200"/>
          </a:xfrm>
        </p:spPr>
        <p:txBody>
          <a:bodyPr/>
          <a:lstStyle/>
          <a:p>
            <a:pPr eaLnBrk="1" hangingPunct="1"/>
            <a:r>
              <a:rPr lang="es-ES_tradnl" sz="1600" dirty="0" smtClean="0">
                <a:ea typeface="ＭＳ Ｐゴシック"/>
                <a:cs typeface="ＭＳ Ｐゴシック"/>
              </a:rPr>
              <a:t>Alteración placa NM, adquirida y autoinmune, 50-120/1.000.000, mujeres 2:1 </a:t>
            </a:r>
          </a:p>
          <a:p>
            <a:pPr eaLnBrk="1" hangingPunct="1"/>
            <a:r>
              <a:rPr lang="es-ES_tradnl" sz="1600" dirty="0" smtClean="0">
                <a:ea typeface="ＭＳ Ｐゴシック"/>
                <a:cs typeface="ＭＳ Ｐゴシック"/>
              </a:rPr>
              <a:t>Anticuerpos dirigidos contra receptor nicotínico </a:t>
            </a:r>
            <a:r>
              <a:rPr lang="es-ES_tradnl" sz="1600" dirty="0" err="1" smtClean="0">
                <a:ea typeface="ＭＳ Ｐゴシック"/>
                <a:cs typeface="ＭＳ Ｐゴシック"/>
              </a:rPr>
              <a:t>ACh</a:t>
            </a:r>
            <a:r>
              <a:rPr lang="es-ES_tradnl" sz="1600" dirty="0" smtClean="0">
                <a:ea typeface="ＭＳ Ｐゴシック"/>
                <a:cs typeface="ＭＳ Ｐゴシック"/>
              </a:rPr>
              <a:t> en membrana post-sináptica de la placa NM, disminuyendo el </a:t>
            </a:r>
            <a:r>
              <a:rPr lang="es-ES_tradnl" sz="1600" dirty="0" err="1" smtClean="0">
                <a:ea typeface="ＭＳ Ｐゴシック"/>
                <a:cs typeface="ＭＳ Ｐゴシック"/>
              </a:rPr>
              <a:t>nº</a:t>
            </a:r>
            <a:r>
              <a:rPr lang="es-ES_tradnl" sz="1600" dirty="0" smtClean="0">
                <a:ea typeface="ＭＳ Ｐゴシック"/>
                <a:cs typeface="ＭＳ Ｐゴシック"/>
              </a:rPr>
              <a:t> receptores hasta 80%</a:t>
            </a:r>
          </a:p>
          <a:p>
            <a:pPr eaLnBrk="1" hangingPunct="1"/>
            <a:endParaRPr lang="es-ES_tradnl" sz="1600" dirty="0" smtClean="0">
              <a:ea typeface="ＭＳ Ｐゴシック"/>
              <a:cs typeface="ＭＳ Ｐゴシック"/>
            </a:endParaRPr>
          </a:p>
          <a:p>
            <a:pPr eaLnBrk="1" hangingPunct="1">
              <a:buFont typeface="Arial" pitchFamily="34" charset="0"/>
              <a:buNone/>
            </a:pPr>
            <a:r>
              <a:rPr lang="es-ES_tradnl" sz="1400" dirty="0" smtClean="0">
                <a:ea typeface="ＭＳ Ｐゴシック"/>
                <a:cs typeface="ＭＳ Ｐゴシック"/>
              </a:rPr>
              <a:t> </a:t>
            </a: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457200" y="2971800"/>
            <a:ext cx="3962400" cy="908050"/>
          </a:xfrm>
          <a:prstGeom prst="rect">
            <a:avLst/>
          </a:prstGeom>
          <a:solidFill>
            <a:srgbClr val="BFEA3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1400"/>
              <a:t>	</a:t>
            </a:r>
            <a:r>
              <a:rPr lang="es-ES_tradnl" sz="1400" b="1"/>
              <a:t>                   CLÍNICA</a:t>
            </a:r>
          </a:p>
          <a:p>
            <a:pPr>
              <a:buFontTx/>
              <a:buChar char="-"/>
            </a:pPr>
            <a:r>
              <a:rPr lang="es-ES_tradnl" sz="1400"/>
              <a:t> Signos tempranos: ptosis, diplopía (15%)</a:t>
            </a:r>
          </a:p>
          <a:p>
            <a:pPr>
              <a:buFontTx/>
              <a:buChar char="-"/>
            </a:pPr>
            <a:r>
              <a:rPr lang="es-ES_tradnl" sz="1400"/>
              <a:t> Debilidad generalizada (85%)</a:t>
            </a:r>
          </a:p>
          <a:p>
            <a:endParaRPr lang="es-ES_tradnl" sz="1100"/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4953000" y="2971800"/>
            <a:ext cx="3962400" cy="2032000"/>
          </a:xfrm>
          <a:prstGeom prst="rect">
            <a:avLst/>
          </a:prstGeom>
          <a:solidFill>
            <a:srgbClr val="F4D1A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1400"/>
              <a:t>	    </a:t>
            </a:r>
            <a:r>
              <a:rPr lang="es-ES_tradnl" sz="1400" b="1"/>
              <a:t>PATOLOGÍAS ASOCIADAS</a:t>
            </a:r>
          </a:p>
          <a:p>
            <a:r>
              <a:rPr lang="es-ES_tradnl" sz="1400"/>
              <a:t>Timoma                              Polimiositis</a:t>
            </a:r>
          </a:p>
          <a:p>
            <a:r>
              <a:rPr lang="es-ES_tradnl" sz="1400"/>
              <a:t>Hipertiroidismo                   Enf Sjöegren</a:t>
            </a:r>
          </a:p>
          <a:p>
            <a:r>
              <a:rPr lang="es-ES_tradnl" sz="1400"/>
              <a:t>Hipotiroidismo                    Linfoma</a:t>
            </a:r>
          </a:p>
          <a:p>
            <a:r>
              <a:rPr lang="es-ES_tradnl" sz="1400"/>
              <a:t>PTI                                     Leucemia</a:t>
            </a:r>
          </a:p>
          <a:p>
            <a:r>
              <a:rPr lang="es-ES_tradnl" sz="1400"/>
              <a:t>LES                                    Neo extratímica</a:t>
            </a:r>
          </a:p>
          <a:p>
            <a:r>
              <a:rPr lang="es-ES_tradnl" sz="1400"/>
              <a:t>Colitis ulcerosa                   Anemia perniciosa</a:t>
            </a:r>
          </a:p>
          <a:p>
            <a:r>
              <a:rPr lang="es-ES_tradnl" sz="1400"/>
              <a:t>Esclerodermia                    Esclerosis múltiple</a:t>
            </a:r>
          </a:p>
          <a:p>
            <a:endParaRPr lang="es-ES_tradnl" sz="1400"/>
          </a:p>
          <a:p>
            <a:endParaRPr lang="es-ES_tradnl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pPr eaLnBrk="1" hangingPunct="1"/>
            <a:r>
              <a:rPr lang="es-ES_tradnl" sz="3200" smtClean="0">
                <a:ea typeface="ＭＳ Ｐゴシック"/>
                <a:cs typeface="ＭＳ Ｐゴシック"/>
              </a:rPr>
              <a:t>MIASTENIA GRAVIS</a:t>
            </a:r>
          </a:p>
        </p:txBody>
      </p:sp>
      <p:sp>
        <p:nvSpPr>
          <p:cNvPr id="17411" name="CuadroTexto 4"/>
          <p:cNvSpPr txBox="1">
            <a:spLocks noChangeArrowheads="1"/>
          </p:cNvSpPr>
          <p:nvPr/>
        </p:nvSpPr>
        <p:spPr bwMode="auto">
          <a:xfrm>
            <a:off x="457200" y="838200"/>
            <a:ext cx="8077200" cy="5048250"/>
          </a:xfrm>
          <a:prstGeom prst="rect">
            <a:avLst/>
          </a:prstGeom>
          <a:solidFill>
            <a:srgbClr val="10C7E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1400" dirty="0"/>
              <a:t>	</a:t>
            </a:r>
            <a:r>
              <a:rPr lang="es-ES_tradnl" sz="1400" b="1" dirty="0"/>
              <a:t>    CLASIFICACIÓN CLÍNICA “MIASTENIA GRAVIS FOUNDATION OF AMERICA”</a:t>
            </a:r>
          </a:p>
          <a:p>
            <a:pPr algn="just"/>
            <a:endParaRPr lang="es-ES_tradnl" sz="1400" b="1" dirty="0"/>
          </a:p>
          <a:p>
            <a:pPr>
              <a:buFontTx/>
              <a:buChar char="-"/>
            </a:pPr>
            <a:r>
              <a:rPr lang="es-ES_tradnl" sz="1400" dirty="0"/>
              <a:t>I. Debilidad muscular exclusivamente ocular</a:t>
            </a:r>
          </a:p>
          <a:p>
            <a:endParaRPr lang="es-ES_tradnl" sz="1400" dirty="0"/>
          </a:p>
          <a:p>
            <a:pPr>
              <a:buFontTx/>
              <a:buChar char="-"/>
            </a:pPr>
            <a:r>
              <a:rPr lang="es-ES_tradnl" sz="1400" dirty="0"/>
              <a:t>II. Debilidad muscular ocular y leve afectando otro grupo muscular no ocular</a:t>
            </a:r>
          </a:p>
          <a:p>
            <a:pPr>
              <a:buFontTx/>
              <a:buChar char="-"/>
            </a:pPr>
            <a:endParaRPr lang="es-ES_tradnl" sz="1400" dirty="0"/>
          </a:p>
          <a:p>
            <a:r>
              <a:rPr lang="es-ES_tradnl" sz="1400" dirty="0"/>
              <a:t>	</a:t>
            </a:r>
            <a:r>
              <a:rPr lang="es-ES_tradnl" sz="1400" dirty="0" err="1"/>
              <a:t>IIa</a:t>
            </a:r>
            <a:r>
              <a:rPr lang="es-ES_tradnl" sz="1400" dirty="0"/>
              <a:t>. Afecta extremidades, músculos axiales o ambos</a:t>
            </a:r>
          </a:p>
          <a:p>
            <a:endParaRPr lang="es-ES_tradnl" sz="1400" dirty="0"/>
          </a:p>
          <a:p>
            <a:r>
              <a:rPr lang="es-ES_tradnl" sz="1400" dirty="0"/>
              <a:t>	</a:t>
            </a:r>
            <a:r>
              <a:rPr lang="es-ES_tradnl" sz="1400" dirty="0" err="1"/>
              <a:t>IIb</a:t>
            </a:r>
            <a:r>
              <a:rPr lang="es-ES_tradnl" sz="1400" dirty="0"/>
              <a:t>. Afecta músculos </a:t>
            </a:r>
            <a:r>
              <a:rPr lang="es-ES_tradnl" sz="1400" dirty="0" err="1"/>
              <a:t>orofaríngeos</a:t>
            </a:r>
            <a:r>
              <a:rPr lang="es-ES_tradnl" sz="1400" dirty="0"/>
              <a:t> y/o respiratorios</a:t>
            </a:r>
          </a:p>
          <a:p>
            <a:endParaRPr lang="es-ES_tradnl" sz="1400" dirty="0"/>
          </a:p>
          <a:p>
            <a:pPr>
              <a:buFontTx/>
              <a:buChar char="-"/>
            </a:pPr>
            <a:r>
              <a:rPr lang="es-ES_tradnl" sz="1400" dirty="0"/>
              <a:t>III. Debilidad muscular ocular y moderada afectando otro grupo muscular no ocular</a:t>
            </a:r>
          </a:p>
          <a:p>
            <a:pPr>
              <a:buFontTx/>
              <a:buChar char="-"/>
            </a:pPr>
            <a:endParaRPr lang="es-ES_tradnl" sz="1400" dirty="0"/>
          </a:p>
          <a:p>
            <a:r>
              <a:rPr lang="es-ES_tradnl" sz="1400" dirty="0"/>
              <a:t>	</a:t>
            </a:r>
            <a:r>
              <a:rPr lang="es-ES_tradnl" sz="1400" dirty="0" err="1"/>
              <a:t>IIIa</a:t>
            </a:r>
            <a:r>
              <a:rPr lang="es-ES_tradnl" sz="1400" dirty="0"/>
              <a:t>. Afecta extremidades, músculos axiales o ambos</a:t>
            </a:r>
          </a:p>
          <a:p>
            <a:endParaRPr lang="es-ES_tradnl" sz="1400" dirty="0"/>
          </a:p>
          <a:p>
            <a:r>
              <a:rPr lang="es-ES_tradnl" sz="1400" dirty="0"/>
              <a:t>	</a:t>
            </a:r>
            <a:r>
              <a:rPr lang="es-ES_tradnl" sz="1400" dirty="0" err="1"/>
              <a:t>IIIb</a:t>
            </a:r>
            <a:r>
              <a:rPr lang="es-ES_tradnl" sz="1400" dirty="0"/>
              <a:t>. Afecta músculos </a:t>
            </a:r>
            <a:r>
              <a:rPr lang="es-ES_tradnl" sz="1400" dirty="0" err="1"/>
              <a:t>orofaríngeos</a:t>
            </a:r>
            <a:r>
              <a:rPr lang="es-ES_tradnl" sz="1400" dirty="0"/>
              <a:t> y/o respiratorios</a:t>
            </a:r>
          </a:p>
          <a:p>
            <a:endParaRPr lang="es-ES_tradnl" sz="1400" dirty="0"/>
          </a:p>
          <a:p>
            <a:pPr>
              <a:buFontTx/>
              <a:buChar char="-"/>
            </a:pPr>
            <a:r>
              <a:rPr lang="es-ES_tradnl" sz="1400" dirty="0"/>
              <a:t>IV. Debilidad muscular ocular y severa afectando otro grupo muscular no ocular</a:t>
            </a:r>
          </a:p>
          <a:p>
            <a:endParaRPr lang="es-ES_tradnl" sz="1400" dirty="0"/>
          </a:p>
          <a:p>
            <a:r>
              <a:rPr lang="es-ES_tradnl" sz="1400" dirty="0"/>
              <a:t>	</a:t>
            </a:r>
            <a:r>
              <a:rPr lang="es-ES_tradnl" sz="1400" dirty="0" err="1"/>
              <a:t>IVa</a:t>
            </a:r>
            <a:r>
              <a:rPr lang="es-ES_tradnl" sz="1400" dirty="0"/>
              <a:t>. Afecta extremidades, músculos axiales o ambos</a:t>
            </a:r>
          </a:p>
          <a:p>
            <a:endParaRPr lang="es-ES_tradnl" sz="1400" dirty="0"/>
          </a:p>
          <a:p>
            <a:r>
              <a:rPr lang="es-ES_tradnl" sz="1400" dirty="0"/>
              <a:t>	</a:t>
            </a:r>
            <a:r>
              <a:rPr lang="es-ES_tradnl" sz="1400" dirty="0" err="1" smtClean="0"/>
              <a:t>IVb</a:t>
            </a:r>
            <a:r>
              <a:rPr lang="es-ES_tradnl" sz="1400" dirty="0" smtClean="0"/>
              <a:t>. </a:t>
            </a:r>
            <a:r>
              <a:rPr lang="es-ES_tradnl" sz="1400" dirty="0"/>
              <a:t>Afecta músculos </a:t>
            </a:r>
            <a:r>
              <a:rPr lang="es-ES_tradnl" sz="1400" dirty="0" err="1"/>
              <a:t>orofaríngeos</a:t>
            </a:r>
            <a:r>
              <a:rPr lang="es-ES_tradnl" sz="1400" dirty="0"/>
              <a:t> y/o respiratorios (incluye SNG sin IOT)</a:t>
            </a:r>
          </a:p>
          <a:p>
            <a:endParaRPr lang="es-ES_tradnl" sz="1400" dirty="0"/>
          </a:p>
          <a:p>
            <a:pPr>
              <a:buFontTx/>
              <a:buChar char="-"/>
            </a:pPr>
            <a:r>
              <a:rPr lang="es-ES_tradnl" sz="1400" dirty="0"/>
              <a:t>V. Intubación necesaria para mantenimiento vía aérea</a:t>
            </a:r>
          </a:p>
          <a:p>
            <a:endParaRPr lang="es-ES_tradn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pPr eaLnBrk="1" hangingPunct="1"/>
            <a:r>
              <a:rPr lang="es-ES_tradnl" sz="3200" smtClean="0">
                <a:ea typeface="ＭＳ Ｐゴシック"/>
                <a:cs typeface="ＭＳ Ｐゴシック"/>
              </a:rPr>
              <a:t>MIASTENIA GRAVIS</a:t>
            </a:r>
          </a:p>
        </p:txBody>
      </p:sp>
      <p:sp>
        <p:nvSpPr>
          <p:cNvPr id="18435" name="CuadroTexto 5"/>
          <p:cNvSpPr txBox="1">
            <a:spLocks noChangeArrowheads="1"/>
          </p:cNvSpPr>
          <p:nvPr/>
        </p:nvSpPr>
        <p:spPr bwMode="auto">
          <a:xfrm>
            <a:off x="1941513" y="908050"/>
            <a:ext cx="5040312" cy="19240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b="1"/>
              <a:t>			DIAGNÓSTICO</a:t>
            </a:r>
          </a:p>
          <a:p>
            <a:pPr algn="just"/>
            <a:endParaRPr lang="es-ES_tradnl" b="1"/>
          </a:p>
          <a:p>
            <a:pPr>
              <a:buFontTx/>
              <a:buChar char="-"/>
            </a:pPr>
            <a:r>
              <a:rPr lang="es-ES_tradnl"/>
              <a:t>1- Pruebas farmacológicas (test edofronio)</a:t>
            </a:r>
          </a:p>
          <a:p>
            <a:pPr>
              <a:buFontTx/>
              <a:buChar char="-"/>
            </a:pPr>
            <a:r>
              <a:rPr lang="es-ES_tradnl"/>
              <a:t>2- Estudio electrofisiológico (EMG)</a:t>
            </a:r>
          </a:p>
          <a:p>
            <a:pPr>
              <a:buFontTx/>
              <a:buChar char="-"/>
            </a:pPr>
            <a:r>
              <a:rPr lang="es-ES_tradnl"/>
              <a:t>3- Radioinmunoensayo (determinación ac)</a:t>
            </a:r>
          </a:p>
          <a:p>
            <a:pPr>
              <a:buFontTx/>
              <a:buChar char="-"/>
            </a:pPr>
            <a:r>
              <a:rPr lang="es-ES_tradnl"/>
              <a:t>4- Existencia de timoma (65%)</a:t>
            </a:r>
          </a:p>
          <a:p>
            <a:endParaRPr lang="es-ES_tradnl" sz="1100"/>
          </a:p>
        </p:txBody>
      </p:sp>
      <p:sp>
        <p:nvSpPr>
          <p:cNvPr id="18436" name="CuadroTexto 5"/>
          <p:cNvSpPr txBox="1">
            <a:spLocks noChangeArrowheads="1"/>
          </p:cNvSpPr>
          <p:nvPr/>
        </p:nvSpPr>
        <p:spPr bwMode="auto">
          <a:xfrm>
            <a:off x="1689100" y="3398838"/>
            <a:ext cx="5545138" cy="1370012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1400"/>
              <a:t>	                        </a:t>
            </a:r>
            <a:r>
              <a:rPr lang="es-ES_tradnl" b="1"/>
              <a:t>TRATAMIENTO</a:t>
            </a:r>
          </a:p>
          <a:p>
            <a:pPr algn="just"/>
            <a:endParaRPr lang="es-ES_tradnl" b="1"/>
          </a:p>
          <a:p>
            <a:pPr>
              <a:buFontTx/>
              <a:buChar char="-"/>
            </a:pPr>
            <a:r>
              <a:rPr lang="es-ES_tradnl"/>
              <a:t> 1- Facilitar la transmisión NM: anticolinesterásicos</a:t>
            </a:r>
          </a:p>
          <a:p>
            <a:pPr>
              <a:buFontTx/>
              <a:buChar char="-"/>
            </a:pPr>
            <a:r>
              <a:rPr lang="es-ES_tradnl"/>
              <a:t>2- Tratamiento inmnomodulador</a:t>
            </a:r>
          </a:p>
          <a:p>
            <a:endParaRPr lang="es-ES_tradnl" sz="1100"/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3705225" y="5048250"/>
            <a:ext cx="3529013" cy="14763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ca-ES">
                <a:solidFill>
                  <a:schemeClr val="bg1"/>
                </a:solidFill>
              </a:rPr>
              <a:t>Timectomía</a:t>
            </a:r>
          </a:p>
          <a:p>
            <a:pPr>
              <a:buFontTx/>
              <a:buChar char="-"/>
            </a:pPr>
            <a:r>
              <a:rPr lang="ca-ES">
                <a:solidFill>
                  <a:schemeClr val="bg1"/>
                </a:solidFill>
              </a:rPr>
              <a:t>Glucocorticoides</a:t>
            </a:r>
          </a:p>
          <a:p>
            <a:pPr>
              <a:buFontTx/>
              <a:buChar char="-"/>
            </a:pPr>
            <a:r>
              <a:rPr lang="ca-ES">
                <a:solidFill>
                  <a:schemeClr val="bg1"/>
                </a:solidFill>
              </a:rPr>
              <a:t>Inmunosupresores</a:t>
            </a:r>
          </a:p>
          <a:p>
            <a:pPr>
              <a:buFontTx/>
              <a:buChar char="-"/>
            </a:pPr>
            <a:r>
              <a:rPr lang="ca-ES">
                <a:solidFill>
                  <a:schemeClr val="bg1"/>
                </a:solidFill>
              </a:rPr>
              <a:t>Inmunoterapia (plasmaféresis, inmunoglobulinas)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10 Flecha curvada hacia la izquierda"/>
          <p:cNvSpPr>
            <a:spLocks noChangeArrowheads="1"/>
          </p:cNvSpPr>
          <p:nvPr/>
        </p:nvSpPr>
        <p:spPr bwMode="auto">
          <a:xfrm>
            <a:off x="5148263" y="4405313"/>
            <a:ext cx="393700" cy="895350"/>
          </a:xfrm>
          <a:prstGeom prst="curvedLeftArrow">
            <a:avLst>
              <a:gd name="adj1" fmla="val 25006"/>
              <a:gd name="adj2" fmla="val 50001"/>
              <a:gd name="adj3" fmla="val 25000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latin typeface="Calibri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pPr eaLnBrk="1" hangingPunct="1"/>
            <a:r>
              <a:rPr lang="es-ES_tradnl" sz="3200" smtClean="0">
                <a:ea typeface="ＭＳ Ｐゴシック"/>
                <a:cs typeface="ＭＳ Ｐゴシック"/>
              </a:rPr>
              <a:t>MIASTENIA GRAVIS</a:t>
            </a:r>
          </a:p>
        </p:txBody>
      </p:sp>
      <p:sp>
        <p:nvSpPr>
          <p:cNvPr id="19459" name="CuadroTexto 5"/>
          <p:cNvSpPr txBox="1">
            <a:spLocks noChangeArrowheads="1"/>
          </p:cNvSpPr>
          <p:nvPr/>
        </p:nvSpPr>
        <p:spPr bwMode="auto">
          <a:xfrm>
            <a:off x="1187450" y="2286000"/>
            <a:ext cx="6697663" cy="1646237"/>
          </a:xfrm>
          <a:prstGeom prst="rect">
            <a:avLst/>
          </a:prstGeom>
          <a:solidFill>
            <a:srgbClr val="10C7E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b="1"/>
              <a:t>			                 TIMECTOMÍA</a:t>
            </a:r>
          </a:p>
          <a:p>
            <a:pPr algn="just"/>
            <a:endParaRPr lang="es-ES_tradnl" b="1"/>
          </a:p>
          <a:p>
            <a:pPr algn="just">
              <a:buFontTx/>
              <a:buChar char="-"/>
            </a:pPr>
            <a:r>
              <a:rPr lang="es-ES_tradnl" b="1"/>
              <a:t> Elección si timoma, miastenia generalizada o hiperplasia</a:t>
            </a:r>
          </a:p>
          <a:p>
            <a:pPr algn="just">
              <a:buFontTx/>
              <a:buChar char="-"/>
            </a:pPr>
            <a:r>
              <a:rPr lang="es-ES_tradnl" b="1"/>
              <a:t> Mejoría en 96%</a:t>
            </a:r>
          </a:p>
          <a:p>
            <a:pPr algn="just">
              <a:buFontTx/>
              <a:buChar char="-"/>
            </a:pPr>
            <a:r>
              <a:rPr lang="es-ES_tradnl" b="1"/>
              <a:t> Abordaje más habitual: tranesternal o videotoracoscopia</a:t>
            </a:r>
            <a:endParaRPr lang="es-ES_tradnl"/>
          </a:p>
          <a:p>
            <a:endParaRPr lang="es-ES_tradnl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 txBox="1">
            <a:spLocks/>
          </p:cNvSpPr>
          <p:nvPr/>
        </p:nvSpPr>
        <p:spPr bwMode="auto">
          <a:xfrm>
            <a:off x="457200" y="76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 sz="3200">
                <a:latin typeface="Calibri" pitchFamily="34" charset="0"/>
              </a:rPr>
              <a:t>SÍNDROME MIASTÉNICO DE EATON-LAMBERT</a:t>
            </a:r>
          </a:p>
        </p:txBody>
      </p:sp>
      <p:sp>
        <p:nvSpPr>
          <p:cNvPr id="20483" name="Marcador de contenido 2"/>
          <p:cNvSpPr txBox="1">
            <a:spLocks/>
          </p:cNvSpPr>
          <p:nvPr/>
        </p:nvSpPr>
        <p:spPr bwMode="auto">
          <a:xfrm>
            <a:off x="323850" y="1219200"/>
            <a:ext cx="85693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dirty="0">
                <a:latin typeface="Calibri" pitchFamily="34" charset="0"/>
              </a:rPr>
              <a:t>Disminución de liberación de </a:t>
            </a:r>
            <a:r>
              <a:rPr lang="es-ES_tradnl" dirty="0" err="1">
                <a:latin typeface="Calibri" pitchFamily="34" charset="0"/>
              </a:rPr>
              <a:t>Ach</a:t>
            </a:r>
            <a:r>
              <a:rPr lang="es-ES_tradnl" dirty="0">
                <a:latin typeface="Calibri" pitchFamily="34" charset="0"/>
              </a:rPr>
              <a:t> </a:t>
            </a:r>
            <a:r>
              <a:rPr lang="es-ES_tradnl" dirty="0" err="1">
                <a:latin typeface="Calibri" pitchFamily="34" charset="0"/>
              </a:rPr>
              <a:t>pre</a:t>
            </a:r>
            <a:r>
              <a:rPr lang="es-ES_tradnl" dirty="0">
                <a:latin typeface="Calibri" pitchFamily="34" charset="0"/>
              </a:rPr>
              <a:t>-sináptica asociado a la presencia de </a:t>
            </a:r>
            <a:r>
              <a:rPr lang="es-ES_tradnl" b="1" dirty="0">
                <a:solidFill>
                  <a:srgbClr val="00B0F0"/>
                </a:solidFill>
                <a:latin typeface="Calibri" pitchFamily="34" charset="0"/>
              </a:rPr>
              <a:t>anticuerpos</a:t>
            </a:r>
            <a:r>
              <a:rPr lang="es-ES_tradnl" dirty="0">
                <a:latin typeface="Calibri" pitchFamily="34" charset="0"/>
              </a:rPr>
              <a:t> contra los </a:t>
            </a:r>
            <a:r>
              <a:rPr lang="es-ES_tradnl" b="1" dirty="0">
                <a:solidFill>
                  <a:srgbClr val="00B0F0"/>
                </a:solidFill>
                <a:latin typeface="Calibri" pitchFamily="34" charset="0"/>
              </a:rPr>
              <a:t>canales de calcio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s-ES_tradnl" b="1" dirty="0">
              <a:solidFill>
                <a:srgbClr val="00B0F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dirty="0">
                <a:latin typeface="Calibri" pitchFamily="34" charset="0"/>
              </a:rPr>
              <a:t>Se asocia frecuentemente a </a:t>
            </a:r>
            <a:r>
              <a:rPr lang="es-ES_tradnl" i="1" dirty="0">
                <a:solidFill>
                  <a:srgbClr val="C00000"/>
                </a:solidFill>
                <a:latin typeface="Calibri" pitchFamily="34" charset="0"/>
              </a:rPr>
              <a:t>Carcinoma Pulmonar de Células Pequeñas </a:t>
            </a:r>
            <a:r>
              <a:rPr lang="es-ES_tradnl" dirty="0">
                <a:latin typeface="Calibri" pitchFamily="34" charset="0"/>
              </a:rPr>
              <a:t>(también linfoma, carcinoma gástrico, riñón, colon, vejiga o vías biliares)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s-ES_tradnl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dirty="0">
                <a:latin typeface="Calibri" pitchFamily="34" charset="0"/>
              </a:rPr>
              <a:t>Si existe tumor, se asocia a enfermedades autoinmunes (tiroiditis, </a:t>
            </a:r>
            <a:r>
              <a:rPr lang="es-ES_tradnl" dirty="0" err="1">
                <a:latin typeface="Calibri" pitchFamily="34" charset="0"/>
              </a:rPr>
              <a:t>vitiligo</a:t>
            </a:r>
            <a:r>
              <a:rPr lang="es-ES_tradnl" dirty="0">
                <a:latin typeface="Calibri" pitchFamily="34" charset="0"/>
              </a:rPr>
              <a:t>, colitis ulcerosa, EM, AR, esclerodermia)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s-ES_tradnl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dirty="0">
                <a:latin typeface="Calibri" pitchFamily="34" charset="0"/>
              </a:rPr>
              <a:t>No reversible con </a:t>
            </a:r>
            <a:r>
              <a:rPr lang="es-ES_tradnl" dirty="0" err="1">
                <a:latin typeface="Calibri" pitchFamily="34" charset="0"/>
              </a:rPr>
              <a:t>anticolinesterásicos</a:t>
            </a:r>
            <a:endParaRPr lang="es-ES_tradnl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s-ES_tradnl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dirty="0">
                <a:latin typeface="Calibri" pitchFamily="34" charset="0"/>
              </a:rPr>
              <a:t>La debilidad mejora tras el ejercicio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s-ES_tradnl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dirty="0">
                <a:latin typeface="Calibri" pitchFamily="34" charset="0"/>
              </a:rPr>
              <a:t>Diagnóstico clínico. Los </a:t>
            </a:r>
            <a:r>
              <a:rPr lang="es-ES_tradnl" b="1" dirty="0">
                <a:latin typeface="Calibri" pitchFamily="34" charset="0"/>
              </a:rPr>
              <a:t>antagonistas del calcio empeoran síntomas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s-ES_tradnl" b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dirty="0">
                <a:latin typeface="Calibri" pitchFamily="34" charset="0"/>
              </a:rPr>
              <a:t>Tratamiento etiológico (exéresis tumor)</a:t>
            </a:r>
          </a:p>
          <a:p>
            <a:pPr marL="342900" indent="-342900">
              <a:spcBef>
                <a:spcPct val="20000"/>
              </a:spcBef>
            </a:pPr>
            <a:endParaRPr lang="es-ES_tradnl" sz="16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s-ES_tradnl" sz="16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s-ES_tradnl" sz="1400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5"/>
          <p:cNvSpPr txBox="1">
            <a:spLocks noChangeArrowheads="1"/>
          </p:cNvSpPr>
          <p:nvPr/>
        </p:nvSpPr>
        <p:spPr bwMode="auto">
          <a:xfrm>
            <a:off x="2590800" y="1676400"/>
            <a:ext cx="3600450" cy="3154362"/>
          </a:xfrm>
          <a:prstGeom prst="rect">
            <a:avLst/>
          </a:prstGeom>
          <a:solidFill>
            <a:srgbClr val="BFEA3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400"/>
              <a:t>	</a:t>
            </a:r>
            <a:r>
              <a:rPr lang="es-ES_tradnl" sz="1600" b="1"/>
              <a:t>              CLÍNICA</a:t>
            </a:r>
          </a:p>
          <a:p>
            <a:endParaRPr lang="es-ES_tradnl" sz="1600" b="1"/>
          </a:p>
          <a:p>
            <a:pPr>
              <a:buFontTx/>
              <a:buChar char="-"/>
            </a:pPr>
            <a:r>
              <a:rPr lang="es-ES_tradnl" sz="1600"/>
              <a:t> </a:t>
            </a:r>
            <a:r>
              <a:rPr lang="es-ES_tradnl" sz="1400"/>
              <a:t>Debilidad EEII, dolor muscular y reflejos ausentes o disminuidos</a:t>
            </a:r>
          </a:p>
          <a:p>
            <a:pPr>
              <a:buFontTx/>
              <a:buChar char="-"/>
            </a:pPr>
            <a:endParaRPr lang="es-ES_tradnl" sz="1400"/>
          </a:p>
          <a:p>
            <a:pPr>
              <a:buFontTx/>
              <a:buChar char="-"/>
            </a:pPr>
            <a:r>
              <a:rPr lang="es-ES_tradnl" sz="1400"/>
              <a:t>Síntomas neurovegetativos: sequedad de boca, ojos, hTA ortostática, estreñimiento, impotencia.</a:t>
            </a:r>
          </a:p>
          <a:p>
            <a:pPr>
              <a:buFontTx/>
              <a:buChar char="-"/>
            </a:pPr>
            <a:endParaRPr lang="es-ES_tradnl" sz="1400"/>
          </a:p>
          <a:p>
            <a:pPr>
              <a:buFontTx/>
              <a:buChar char="-"/>
            </a:pPr>
            <a:r>
              <a:rPr lang="es-ES_tradnl" sz="1400"/>
              <a:t>Afectación respiratoria característica</a:t>
            </a:r>
          </a:p>
          <a:p>
            <a:pPr>
              <a:buFontTx/>
              <a:buChar char="-"/>
            </a:pPr>
            <a:endParaRPr lang="es-ES_tradnl" sz="1400"/>
          </a:p>
          <a:p>
            <a:pPr>
              <a:buFontTx/>
              <a:buChar char="-"/>
            </a:pPr>
            <a:r>
              <a:rPr lang="es-ES_tradnl" sz="1400"/>
              <a:t>Asociación síndromes paraneoplásicos (SIADH, sd cerebeloso)</a:t>
            </a:r>
          </a:p>
          <a:p>
            <a:endParaRPr lang="es-ES_tradnl" sz="1100"/>
          </a:p>
        </p:txBody>
      </p:sp>
      <p:sp>
        <p:nvSpPr>
          <p:cNvPr id="22531" name="Título 1"/>
          <p:cNvSpPr txBox="1">
            <a:spLocks/>
          </p:cNvSpPr>
          <p:nvPr/>
        </p:nvSpPr>
        <p:spPr bwMode="auto">
          <a:xfrm>
            <a:off x="457200" y="-26988"/>
            <a:ext cx="82296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 sz="3200">
                <a:latin typeface="Calibri" pitchFamily="34" charset="0"/>
              </a:rPr>
              <a:t>SÍNDROME MIASTÉNICO DE EATON-LAMBERT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 txBox="1">
            <a:spLocks/>
          </p:cNvSpPr>
          <p:nvPr/>
        </p:nvSpPr>
        <p:spPr bwMode="auto">
          <a:xfrm>
            <a:off x="457200" y="-26988"/>
            <a:ext cx="82296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 sz="3200">
                <a:latin typeface="Calibri" pitchFamily="34" charset="0"/>
              </a:rPr>
              <a:t>HIPERTERMIA MALIGNA</a:t>
            </a:r>
          </a:p>
        </p:txBody>
      </p:sp>
      <p:sp>
        <p:nvSpPr>
          <p:cNvPr id="24579" name="Marcador de contenido 2"/>
          <p:cNvSpPr txBox="1">
            <a:spLocks/>
          </p:cNvSpPr>
          <p:nvPr/>
        </p:nvSpPr>
        <p:spPr bwMode="auto">
          <a:xfrm>
            <a:off x="179388" y="981075"/>
            <a:ext cx="8713787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2400">
                <a:latin typeface="Calibri" pitchFamily="34" charset="0"/>
              </a:rPr>
              <a:t>Enfermedad farmaco-genética del músculo esquelético inducida por la exposición a determinados agentes anestésicos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s-ES_tradnl" sz="24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s-ES_tradnl" sz="24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2400">
                <a:latin typeface="Calibri" pitchFamily="34" charset="0"/>
              </a:rPr>
              <a:t>Herencia AUTOSÓMICA DOMINANTE de penetrancia y expresividad variable, cromosoma 19</a:t>
            </a:r>
          </a:p>
          <a:p>
            <a:pPr marL="342900" indent="-342900">
              <a:spcBef>
                <a:spcPct val="20000"/>
              </a:spcBef>
            </a:pPr>
            <a:endParaRPr lang="es-ES_tradnl" sz="24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2400">
                <a:latin typeface="Calibri" pitchFamily="34" charset="0"/>
              </a:rPr>
              <a:t>Afecta todas las razas, incidencia difícil de estimar, 1:60.000-1:85.000 anestesias (con agentes desencadenantes)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s-ES_tradnl" sz="24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2400">
                <a:latin typeface="Calibri" pitchFamily="34" charset="0"/>
              </a:rPr>
              <a:t>Se manifiesta como “tormenta metabólica”; espasmo masetero tras succinilcolina característico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s-ES_tradnl" sz="16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s-ES_tradnl" sz="16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s-ES_tradnl" sz="1400">
                <a:latin typeface="Calibri" pitchFamily="34" charset="0"/>
              </a:rPr>
              <a:t> </a:t>
            </a: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2339975" y="2357438"/>
            <a:ext cx="4502150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b="1"/>
              <a:t>HALOGENADOS Y/O SUCCINILCOLINA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contenido 2"/>
          <p:cNvSpPr txBox="1">
            <a:spLocks/>
          </p:cNvSpPr>
          <p:nvPr/>
        </p:nvSpPr>
        <p:spPr bwMode="auto">
          <a:xfrm>
            <a:off x="179388" y="430213"/>
            <a:ext cx="87137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s-ES_tradnl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2000" dirty="0">
                <a:latin typeface="Calibri" pitchFamily="34" charset="0"/>
              </a:rPr>
              <a:t>Jóvenes &gt; adultos, hombres &gt; mujeres</a:t>
            </a:r>
          </a:p>
          <a:p>
            <a:pPr marL="342900" indent="-342900">
              <a:spcBef>
                <a:spcPct val="20000"/>
              </a:spcBef>
            </a:pPr>
            <a:endParaRPr lang="es-ES_tradnl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2000" dirty="0">
                <a:latin typeface="Calibri" pitchFamily="34" charset="0"/>
              </a:rPr>
              <a:t>Mortalidad: ha pasado del 80% al 2-3% (mejor conocimiento, monitorización, disponibilidad de DANTROLENO, anestesia regional, TIVA, menor uso </a:t>
            </a:r>
            <a:r>
              <a:rPr lang="es-ES_tradnl" sz="2000" dirty="0" err="1">
                <a:latin typeface="Calibri" pitchFamily="34" charset="0"/>
              </a:rPr>
              <a:t>succilcolina</a:t>
            </a:r>
            <a:r>
              <a:rPr lang="es-ES_tradnl" sz="2000" dirty="0">
                <a:latin typeface="Calibri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endParaRPr lang="es-ES_tradnl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2000" dirty="0">
                <a:latin typeface="Calibri" pitchFamily="34" charset="0"/>
              </a:rPr>
              <a:t>La exposición previa sin incidencias a agentes desencadenantes no excluye HM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s-ES_tradnl" sz="16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s-ES_tradnl" sz="16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s-ES_tradnl" sz="1400" dirty="0">
                <a:latin typeface="Calibri" pitchFamily="34" charset="0"/>
              </a:rPr>
              <a:t> </a:t>
            </a:r>
          </a:p>
        </p:txBody>
      </p:sp>
      <p:sp>
        <p:nvSpPr>
          <p:cNvPr id="25603" name="Título 1"/>
          <p:cNvSpPr txBox="1">
            <a:spLocks/>
          </p:cNvSpPr>
          <p:nvPr/>
        </p:nvSpPr>
        <p:spPr bwMode="auto">
          <a:xfrm>
            <a:off x="457200" y="-26988"/>
            <a:ext cx="82296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 sz="3200">
                <a:latin typeface="Calibri" pitchFamily="34" charset="0"/>
              </a:rPr>
              <a:t>HIPERTERMIA MALIGNA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276600" y="3810000"/>
            <a:ext cx="4176712" cy="228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</a:ln>
        </p:spPr>
        <p:txBody>
          <a:bodyPr/>
          <a:lstStyle/>
          <a:p>
            <a:pPr marL="533400" indent="-533400">
              <a:spcBef>
                <a:spcPct val="20000"/>
              </a:spcBef>
              <a:defRPr/>
            </a:pPr>
            <a:r>
              <a:rPr lang="es-ES" sz="2400" b="1" dirty="0">
                <a:solidFill>
                  <a:srgbClr val="FFFF00"/>
                </a:solidFill>
                <a:latin typeface="Calibri" charset="0"/>
                <a:ea typeface="ＭＳ Ｐゴシック" charset="-128"/>
                <a:cs typeface="+mn-cs"/>
              </a:rPr>
              <a:t>   FORMAS DE PRESENTACIÓN</a:t>
            </a:r>
          </a:p>
          <a:p>
            <a:pPr marL="533400" indent="-533400">
              <a:spcBef>
                <a:spcPct val="20000"/>
              </a:spcBef>
              <a:defRPr/>
            </a:pPr>
            <a:r>
              <a:rPr lang="es-ES" sz="2400" dirty="0">
                <a:solidFill>
                  <a:srgbClr val="FFFF00"/>
                </a:solidFill>
                <a:latin typeface="Calibri" charset="0"/>
                <a:ea typeface="ＭＳ Ｐゴシック" charset="-128"/>
                <a:cs typeface="+mn-cs"/>
              </a:rPr>
              <a:t> 1. Inducción </a:t>
            </a:r>
          </a:p>
          <a:p>
            <a:pPr marL="533400" indent="-533400">
              <a:spcBef>
                <a:spcPct val="20000"/>
              </a:spcBef>
              <a:defRPr/>
            </a:pPr>
            <a:r>
              <a:rPr lang="es-ES" sz="2400" dirty="0">
                <a:solidFill>
                  <a:srgbClr val="FFFF00"/>
                </a:solidFill>
                <a:latin typeface="Calibri" charset="0"/>
                <a:ea typeface="ＭＳ Ｐゴシック" charset="-128"/>
                <a:cs typeface="+mn-cs"/>
              </a:rPr>
              <a:t> 2. Mantenimiento</a:t>
            </a:r>
          </a:p>
          <a:p>
            <a:pPr marL="533400" indent="-533400">
              <a:spcBef>
                <a:spcPct val="20000"/>
              </a:spcBef>
              <a:defRPr/>
            </a:pPr>
            <a:r>
              <a:rPr lang="es-ES" sz="2400" dirty="0">
                <a:solidFill>
                  <a:srgbClr val="FFFF00"/>
                </a:solidFill>
                <a:latin typeface="Calibri" charset="0"/>
                <a:ea typeface="ＭＳ Ｐゴシック" charset="-128"/>
                <a:cs typeface="+mn-cs"/>
              </a:rPr>
              <a:t> 3. Postoperatorio </a:t>
            </a:r>
            <a:endParaRPr lang="es-ES" sz="2400" u="sng" dirty="0">
              <a:solidFill>
                <a:srgbClr val="FFFF00"/>
              </a:solidFill>
              <a:latin typeface="Calibri" charset="0"/>
              <a:ea typeface="ＭＳ Ｐゴシック" charset="-128"/>
              <a:cs typeface="+mn-cs"/>
            </a:endParaRPr>
          </a:p>
          <a:p>
            <a:pPr marL="914400" lvl="1" indent="-457200">
              <a:spcBef>
                <a:spcPct val="20000"/>
              </a:spcBef>
              <a:buFont typeface="Arial" charset="0"/>
              <a:buChar char="–"/>
              <a:defRPr/>
            </a:pPr>
            <a:endParaRPr lang="es-ES" sz="2800" u="sng" dirty="0">
              <a:latin typeface="Arial Narrow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391400" cy="3810000"/>
          </a:xfrm>
          <a:solidFill>
            <a:srgbClr val="AEF927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buFont typeface="Arial" pitchFamily="34" charset="0"/>
              <a:buNone/>
            </a:pPr>
            <a:r>
              <a:rPr lang="ca-ES" sz="2400" b="1" dirty="0" smtClean="0">
                <a:ea typeface="ＭＳ Ｐゴシック"/>
                <a:cs typeface="ＭＳ Ｐゴシック"/>
              </a:rPr>
              <a:t>					SIGNOS CLÍNICOS</a:t>
            </a:r>
          </a:p>
          <a:p>
            <a:pPr marL="609600" indent="-609600" eaLnBrk="1" hangingPunct="1">
              <a:buFont typeface="Arial" pitchFamily="34" charset="0"/>
              <a:buNone/>
            </a:pPr>
            <a:endParaRPr lang="es-ES" sz="2400" b="1" dirty="0" smtClean="0">
              <a:ea typeface="ＭＳ Ｐゴシック"/>
              <a:cs typeface="ＭＳ Ｐゴシック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s-ES" sz="2400" b="1" dirty="0" smtClean="0">
                <a:ea typeface="ＭＳ Ｐゴシック"/>
                <a:cs typeface="ＭＳ Ｐゴシック"/>
              </a:rPr>
              <a:t>Taquicardia</a:t>
            </a:r>
            <a:r>
              <a:rPr lang="es-ES" sz="2400" dirty="0" smtClean="0">
                <a:ea typeface="ＭＳ Ｐゴシック"/>
                <a:cs typeface="ＭＳ Ｐゴシック"/>
              </a:rPr>
              <a:t> o taquiarritmia  inexplicable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s-ES" sz="2400" b="1" dirty="0" smtClean="0">
                <a:ea typeface="ＭＳ Ｐゴシック"/>
                <a:cs typeface="ＭＳ Ｐゴシック"/>
              </a:rPr>
              <a:t>Aumento</a:t>
            </a:r>
            <a:r>
              <a:rPr lang="es-ES" sz="2400" dirty="0" smtClean="0">
                <a:ea typeface="ＭＳ Ｐゴシック"/>
                <a:cs typeface="ＭＳ Ｐゴシック"/>
              </a:rPr>
              <a:t> brusco</a:t>
            </a:r>
            <a:r>
              <a:rPr lang="es-ES" sz="2400" b="1" dirty="0" smtClean="0">
                <a:ea typeface="ＭＳ Ｐゴシック"/>
                <a:cs typeface="ＭＳ Ｐゴシック"/>
              </a:rPr>
              <a:t> </a:t>
            </a:r>
            <a:r>
              <a:rPr lang="es-ES" sz="2400" dirty="0" smtClean="0">
                <a:ea typeface="ＭＳ Ｐゴシック"/>
                <a:cs typeface="ＭＳ Ｐゴシック"/>
              </a:rPr>
              <a:t>del CO</a:t>
            </a:r>
            <a:r>
              <a:rPr lang="es-ES" sz="2400" baseline="-25000" dirty="0" smtClean="0">
                <a:ea typeface="ＭＳ Ｐゴシック"/>
                <a:cs typeface="ＭＳ Ｐゴシック"/>
              </a:rPr>
              <a:t>2</a:t>
            </a:r>
            <a:r>
              <a:rPr lang="es-ES" sz="2400" dirty="0" smtClean="0">
                <a:ea typeface="ＭＳ Ｐゴシック"/>
                <a:cs typeface="ＭＳ Ｐゴシック"/>
              </a:rPr>
              <a:t> espirado, o en respiración espontánea aumento de FR y VM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s-ES" sz="2400" b="1" dirty="0" smtClean="0">
                <a:ea typeface="ＭＳ Ｐゴシック"/>
                <a:cs typeface="ＭＳ Ｐゴシック"/>
              </a:rPr>
              <a:t>Hipoxemia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s-ES" sz="2400" b="1" dirty="0" smtClean="0">
                <a:ea typeface="ＭＳ Ｐゴシック"/>
                <a:cs typeface="ＭＳ Ｐゴシック"/>
              </a:rPr>
              <a:t>Contractura muscular</a:t>
            </a:r>
            <a:r>
              <a:rPr lang="es-ES" sz="2400" dirty="0" smtClean="0">
                <a:ea typeface="ＭＳ Ｐゴシック"/>
                <a:cs typeface="ＭＳ Ｐゴシック"/>
              </a:rPr>
              <a:t> esquelética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s-ES" sz="2400" b="1" dirty="0" smtClean="0">
                <a:ea typeface="ＭＳ Ｐゴシック"/>
                <a:cs typeface="ＭＳ Ｐゴシック"/>
              </a:rPr>
              <a:t>Hipertermia 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484438" y="5029200"/>
            <a:ext cx="4103687" cy="1016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chemeClr val="bg1"/>
                </a:solidFill>
                <a:latin typeface="Calibri" pitchFamily="34" charset="0"/>
              </a:rPr>
              <a:t>Signos 1,2 y 3 juntos ó signo 4 ó 5: sospecharemos HM e iniciaremos la terapéutica</a:t>
            </a:r>
          </a:p>
        </p:txBody>
      </p:sp>
      <p:sp>
        <p:nvSpPr>
          <p:cNvPr id="26628" name="Título 1"/>
          <p:cNvSpPr txBox="1">
            <a:spLocks/>
          </p:cNvSpPr>
          <p:nvPr/>
        </p:nvSpPr>
        <p:spPr bwMode="auto">
          <a:xfrm>
            <a:off x="457200" y="-26988"/>
            <a:ext cx="82296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 sz="3200">
                <a:latin typeface="Calibri" pitchFamily="34" charset="0"/>
              </a:rPr>
              <a:t>HIPERTERMIA MALIGNA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contenido 2"/>
          <p:cNvSpPr>
            <a:spLocks noGrp="1"/>
          </p:cNvSpPr>
          <p:nvPr>
            <p:ph idx="1"/>
          </p:nvPr>
        </p:nvSpPr>
        <p:spPr>
          <a:xfrm>
            <a:off x="279400" y="723900"/>
            <a:ext cx="8435975" cy="5919788"/>
          </a:xfrm>
        </p:spPr>
        <p:txBody>
          <a:bodyPr/>
          <a:lstStyle/>
          <a:p>
            <a:pPr eaLnBrk="1" hangingPunct="1"/>
            <a:r>
              <a:rPr lang="es-ES_tradnl" sz="3000" smtClean="0">
                <a:latin typeface="Arial" pitchFamily="34" charset="0"/>
                <a:ea typeface="ＭＳ Ｐゴシック"/>
                <a:cs typeface="Arial" pitchFamily="34" charset="0"/>
              </a:rPr>
              <a:t>I- Clasificación de los trastornos neuromusculares</a:t>
            </a:r>
          </a:p>
          <a:p>
            <a:pPr eaLnBrk="1" hangingPunct="1"/>
            <a:endParaRPr lang="es-ES_tradnl" sz="300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eaLnBrk="1" hangingPunct="1"/>
            <a:r>
              <a:rPr lang="es-ES_tradnl" sz="3000" smtClean="0">
                <a:latin typeface="Arial" pitchFamily="34" charset="0"/>
                <a:ea typeface="ＭＳ Ｐゴシック"/>
                <a:cs typeface="Arial" pitchFamily="34" charset="0"/>
              </a:rPr>
              <a:t>II- Trastornos neuromusculares característicos</a:t>
            </a:r>
          </a:p>
          <a:p>
            <a:pPr eaLnBrk="1" hangingPunct="1"/>
            <a:endParaRPr lang="es-ES_tradnl" sz="300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eaLnBrk="1" hangingPunct="1"/>
            <a:r>
              <a:rPr lang="es-ES_tradnl" sz="3000" smtClean="0">
                <a:latin typeface="Arial" pitchFamily="34" charset="0"/>
                <a:ea typeface="ＭＳ Ｐゴシック"/>
                <a:cs typeface="Arial" pitchFamily="34" charset="0"/>
              </a:rPr>
              <a:t>III- Manejo anestésico de los trastornos neuromusculares</a:t>
            </a:r>
          </a:p>
          <a:p>
            <a:pPr eaLnBrk="1" hangingPunct="1"/>
            <a:endParaRPr lang="es-ES_tradnl" sz="300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eaLnBrk="1" hangingPunct="1"/>
            <a:r>
              <a:rPr lang="es-ES_tradnl" sz="3000" smtClean="0">
                <a:latin typeface="Arial" pitchFamily="34" charset="0"/>
                <a:ea typeface="ＭＳ Ｐゴシック"/>
                <a:cs typeface="Arial" pitchFamily="34" charset="0"/>
              </a:rPr>
              <a:t>IV- Caso clínico y aplicación práctica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 txBox="1">
            <a:spLocks/>
          </p:cNvSpPr>
          <p:nvPr/>
        </p:nvSpPr>
        <p:spPr bwMode="auto">
          <a:xfrm>
            <a:off x="457200" y="-26988"/>
            <a:ext cx="82296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 sz="3200">
                <a:latin typeface="Calibri" pitchFamily="34" charset="0"/>
              </a:rPr>
              <a:t>HIPERTERMIA MALIGNA</a:t>
            </a:r>
          </a:p>
        </p:txBody>
      </p:sp>
      <p:sp>
        <p:nvSpPr>
          <p:cNvPr id="27651" name="Rectangle 3"/>
          <p:cNvSpPr txBox="1">
            <a:spLocks noChangeArrowheads="1"/>
          </p:cNvSpPr>
          <p:nvPr/>
        </p:nvSpPr>
        <p:spPr bwMode="auto">
          <a:xfrm>
            <a:off x="179388" y="620713"/>
            <a:ext cx="8640762" cy="6008688"/>
          </a:xfrm>
          <a:prstGeom prst="rect">
            <a:avLst/>
          </a:prstGeom>
          <a:solidFill>
            <a:srgbClr val="00B0F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ca-ES" sz="3200" dirty="0">
                <a:latin typeface="Calibri" pitchFamily="34" charset="0"/>
              </a:rPr>
              <a:t>         	</a:t>
            </a:r>
            <a:r>
              <a:rPr lang="ca-ES" sz="2400" dirty="0">
                <a:latin typeface="Calibri" pitchFamily="34" charset="0"/>
              </a:rPr>
              <a:t>		</a:t>
            </a:r>
            <a:r>
              <a:rPr lang="ca-ES" sz="2400" b="1" dirty="0">
                <a:latin typeface="Calibri" pitchFamily="34" charset="0"/>
              </a:rPr>
              <a:t>TRATAMIENTO: MEDIDAS INMEDIATAS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endParaRPr lang="es-ES" sz="2400" b="1" dirty="0"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s-ES" sz="2200" dirty="0">
                <a:latin typeface="Calibri" pitchFamily="34" charset="0"/>
              </a:rPr>
              <a:t>Suspender la administración de las sustancias desencadenantes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s-ES" sz="2200" dirty="0"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s-ES" sz="2200" dirty="0">
                <a:latin typeface="Calibri" pitchFamily="34" charset="0"/>
              </a:rPr>
              <a:t>Hiperventilar (3 x VM) a flujos altos (15 l/min) oxígeno 100%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s-ES" sz="2200" dirty="0"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ca-ES" sz="2200" dirty="0">
                <a:latin typeface="Calibri" pitchFamily="34" charset="0"/>
              </a:rPr>
              <a:t>Pedir ayuda (EMERGENCIA)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ca-ES" sz="2200" dirty="0"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ca-ES" sz="2200" dirty="0">
                <a:latin typeface="Calibri" pitchFamily="34" charset="0"/>
              </a:rPr>
              <a:t>Cambiar a TIVA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ca-ES" sz="2200" dirty="0"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ca-ES" sz="2200" dirty="0">
                <a:latin typeface="Calibri" pitchFamily="34" charset="0"/>
              </a:rPr>
              <a:t>Suspender IQ / terminar IQ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ca-ES" sz="2200" dirty="0"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ca-ES" sz="2200" dirty="0">
                <a:latin typeface="Calibri" pitchFamily="34" charset="0"/>
              </a:rPr>
              <a:t>Desconectar vaporizador </a:t>
            </a:r>
            <a:endParaRPr lang="es-ES" sz="2200" dirty="0"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s-E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07950" y="620713"/>
            <a:ext cx="8856663" cy="5903912"/>
          </a:xfrm>
          <a:prstGeom prst="rect">
            <a:avLst/>
          </a:prstGeom>
          <a:solidFill>
            <a:srgbClr val="00B0F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lang="ca-ES" sz="2000" dirty="0">
                <a:latin typeface="Calibri" charset="0"/>
                <a:ea typeface="ＭＳ Ｐゴシック" charset="-128"/>
                <a:cs typeface="+mn-cs"/>
              </a:rPr>
              <a:t>         						</a:t>
            </a:r>
            <a:r>
              <a:rPr lang="ca-ES" sz="2000" b="1" dirty="0">
                <a:latin typeface="Calibri" charset="0"/>
                <a:ea typeface="ＭＳ Ｐゴシック" charset="-128"/>
                <a:cs typeface="+mn-cs"/>
              </a:rPr>
              <a:t>TRATAMIENTO: DANTROLENO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endParaRPr lang="ca-ES" sz="2000" b="1" dirty="0" smtClean="0">
              <a:latin typeface="+mn-lt"/>
              <a:ea typeface="ＭＳ Ｐゴシック" charset="-128"/>
              <a:cs typeface="+mn-cs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lang="es-ES" sz="2000" b="1" dirty="0" smtClean="0">
                <a:solidFill>
                  <a:srgbClr val="FF0000"/>
                </a:solidFill>
                <a:latin typeface="+mn-lt"/>
                <a:ea typeface="ＭＳ Ｐゴシック" charset="-128"/>
                <a:cs typeface="+mn-cs"/>
              </a:rPr>
              <a:t>	Dantroleno</a:t>
            </a:r>
            <a:r>
              <a:rPr lang="es-ES" sz="2000" dirty="0" smtClean="0">
                <a:latin typeface="+mn-lt"/>
                <a:ea typeface="ＭＳ Ｐゴシック" charset="-128"/>
                <a:cs typeface="+mn-cs"/>
              </a:rPr>
              <a:t> </a:t>
            </a:r>
            <a:r>
              <a:rPr lang="es-ES" sz="2000" dirty="0">
                <a:latin typeface="+mn-lt"/>
                <a:ea typeface="ＭＳ Ｐゴシック" charset="-128"/>
                <a:cs typeface="+mn-cs"/>
              </a:rPr>
              <a:t>sódico ev </a:t>
            </a:r>
            <a:r>
              <a:rPr lang="es-ES" sz="2000" dirty="0">
                <a:solidFill>
                  <a:srgbClr val="FF0000"/>
                </a:solidFill>
                <a:latin typeface="+mn-lt"/>
                <a:ea typeface="ＭＳ Ｐゴシック" charset="-128"/>
                <a:cs typeface="+mn-cs"/>
              </a:rPr>
              <a:t>2 mg/Kg en 15 min </a:t>
            </a:r>
            <a:r>
              <a:rPr lang="es-ES" sz="2000" dirty="0">
                <a:latin typeface="+mn-lt"/>
                <a:ea typeface="ＭＳ Ｐゴシック" charset="-128"/>
                <a:cs typeface="+mn-cs"/>
              </a:rPr>
              <a:t>(frasco 20 mg en 60cc agua destilada)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endParaRPr lang="ca-ES" sz="2000" b="1" dirty="0">
              <a:latin typeface="+mn-lt"/>
              <a:ea typeface="ＭＳ Ｐゴシック" charset="-128"/>
              <a:cs typeface="+mn-cs"/>
            </a:endParaRPr>
          </a:p>
          <a:p>
            <a:pPr marL="609600" indent="-609600" algn="ctr">
              <a:spcBef>
                <a:spcPct val="50000"/>
              </a:spcBef>
              <a:defRPr/>
            </a:pPr>
            <a:r>
              <a:rPr lang="es-ES" sz="2000" dirty="0">
                <a:latin typeface="+mn-lt"/>
                <a:ea typeface="ＭＳ Ｐゴシック" charset="-128"/>
                <a:cs typeface="+mn-cs"/>
              </a:rPr>
              <a:t>Tras 30 min esperar el efecto: normalización de la FC, Tª, tono muscular </a:t>
            </a:r>
          </a:p>
          <a:p>
            <a:pPr marL="609600" indent="-609600" algn="ctr">
              <a:spcBef>
                <a:spcPct val="50000"/>
              </a:spcBef>
              <a:defRPr/>
            </a:pPr>
            <a:endParaRPr lang="es-ES" sz="2000" dirty="0">
              <a:latin typeface="+mn-lt"/>
              <a:ea typeface="ＭＳ Ｐゴシック" charset="-128"/>
              <a:cs typeface="+mn-cs"/>
            </a:endParaRPr>
          </a:p>
          <a:p>
            <a:pPr marL="609600" indent="-609600" algn="ctr">
              <a:spcBef>
                <a:spcPct val="50000"/>
              </a:spcBef>
              <a:defRPr/>
            </a:pPr>
            <a:r>
              <a:rPr lang="es-ES" sz="2000" dirty="0">
                <a:latin typeface="+mn-lt"/>
                <a:ea typeface="ＭＳ Ｐゴシック" charset="-128"/>
                <a:cs typeface="+mn-cs"/>
              </a:rPr>
              <a:t>Repetir una 2ª dosis DANTROLENO (2.5 mg/Kg)</a:t>
            </a:r>
          </a:p>
          <a:p>
            <a:pPr marL="609600" indent="-609600" algn="ctr">
              <a:spcBef>
                <a:spcPct val="50000"/>
              </a:spcBef>
              <a:defRPr/>
            </a:pPr>
            <a:endParaRPr lang="es-ES" sz="2000" dirty="0">
              <a:latin typeface="+mn-lt"/>
              <a:ea typeface="ＭＳ Ｐゴシック" charset="-128"/>
              <a:cs typeface="+mn-cs"/>
            </a:endParaRPr>
          </a:p>
          <a:p>
            <a:pPr marL="609600" indent="-609600" algn="ctr">
              <a:spcBef>
                <a:spcPct val="50000"/>
              </a:spcBef>
              <a:defRPr/>
            </a:pPr>
            <a:r>
              <a:rPr lang="es-ES" sz="2000" dirty="0">
                <a:latin typeface="+mn-lt"/>
                <a:ea typeface="ＭＳ Ｐゴシック" charset="-128"/>
                <a:cs typeface="+mn-cs"/>
              </a:rPr>
              <a:t>           3ª y 4ª dosis</a:t>
            </a:r>
          </a:p>
          <a:p>
            <a:pPr marL="609600" indent="-609600" algn="ctr">
              <a:spcBef>
                <a:spcPct val="50000"/>
              </a:spcBef>
              <a:defRPr/>
            </a:pPr>
            <a:endParaRPr lang="es-ES" sz="2000" dirty="0">
              <a:latin typeface="+mn-lt"/>
              <a:ea typeface="ＭＳ Ｐゴシック" charset="-128"/>
              <a:cs typeface="+mn-cs"/>
            </a:endParaRPr>
          </a:p>
          <a:p>
            <a:pPr marL="609600" indent="-609600" algn="ctr">
              <a:spcBef>
                <a:spcPct val="50000"/>
              </a:spcBef>
              <a:defRPr/>
            </a:pPr>
            <a:r>
              <a:rPr lang="es-ES" sz="2000" dirty="0">
                <a:latin typeface="+mn-lt"/>
                <a:ea typeface="ＭＳ Ｐゴシック" charset="-128"/>
                <a:cs typeface="+mn-cs"/>
              </a:rPr>
              <a:t> Hasta una dosis total de 10 mg/Kg</a:t>
            </a:r>
          </a:p>
          <a:p>
            <a:pPr marL="609600" indent="-609600" algn="ctr">
              <a:spcBef>
                <a:spcPct val="50000"/>
              </a:spcBef>
              <a:defRPr/>
            </a:pPr>
            <a:endParaRPr lang="ca-ES" sz="2200" dirty="0">
              <a:latin typeface="+mn-lt"/>
              <a:ea typeface="ＭＳ Ｐゴシック" charset="-128"/>
              <a:cs typeface="+mn-cs"/>
            </a:endParaRPr>
          </a:p>
          <a:p>
            <a:pPr marL="609600" indent="-609600" algn="ctr">
              <a:spcBef>
                <a:spcPct val="50000"/>
              </a:spcBef>
              <a:defRPr/>
            </a:pPr>
            <a:r>
              <a:rPr lang="ca-ES" sz="2200" b="1" dirty="0">
                <a:latin typeface="+mn-lt"/>
                <a:ea typeface="ＭＳ Ｐゴシック" charset="-128"/>
                <a:cs typeface="+mn-cs"/>
              </a:rPr>
              <a:t>De ser </a:t>
            </a:r>
            <a:r>
              <a:rPr lang="ca-ES" sz="2200" b="1" dirty="0" err="1">
                <a:latin typeface="+mn-lt"/>
                <a:ea typeface="ＭＳ Ｐゴシック" charset="-128"/>
                <a:cs typeface="+mn-cs"/>
              </a:rPr>
              <a:t>ineficaz</a:t>
            </a:r>
            <a:r>
              <a:rPr lang="ca-ES" sz="2200" b="1" dirty="0">
                <a:latin typeface="+mn-lt"/>
                <a:ea typeface="ＭＳ Ｐゴシック" charset="-128"/>
                <a:cs typeface="+mn-cs"/>
              </a:rPr>
              <a:t>: DUDAR DEL DIAGNÓSTICO</a:t>
            </a:r>
            <a:endParaRPr lang="es-ES" sz="2200" b="1" dirty="0">
              <a:latin typeface="+mn-lt"/>
              <a:ea typeface="ＭＳ Ｐゴシック" charset="-128"/>
              <a:cs typeface="+mn-cs"/>
            </a:endParaRPr>
          </a:p>
          <a:p>
            <a:pPr marL="609600" indent="-609600" algn="ctr">
              <a:spcBef>
                <a:spcPct val="50000"/>
              </a:spcBef>
              <a:defRPr/>
            </a:pPr>
            <a:endParaRPr lang="es-ES" sz="2200" dirty="0">
              <a:latin typeface="Arial" charset="0"/>
              <a:ea typeface="ＭＳ Ｐゴシック" charset="-128"/>
              <a:cs typeface="+mn-cs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endParaRPr lang="ca-ES" sz="2800" b="1" dirty="0">
              <a:latin typeface="Calibri" charset="0"/>
              <a:ea typeface="ＭＳ Ｐゴシック" charset="-128"/>
              <a:cs typeface="+mn-cs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endParaRPr lang="es-ES" sz="2800" b="1" dirty="0">
              <a:latin typeface="Calibri" charset="0"/>
              <a:ea typeface="ＭＳ Ｐゴシック" charset="-128"/>
              <a:cs typeface="+mn-cs"/>
            </a:endParaRP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4572000" y="2755900"/>
            <a:ext cx="304800" cy="431800"/>
          </a:xfrm>
          <a:prstGeom prst="downArrow">
            <a:avLst>
              <a:gd name="adj1" fmla="val 50000"/>
              <a:gd name="adj2" fmla="val 5622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FF0000"/>
              </a:solidFill>
            </a:endParaRP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572000" y="3670300"/>
            <a:ext cx="304800" cy="431800"/>
          </a:xfrm>
          <a:prstGeom prst="downArrow">
            <a:avLst>
              <a:gd name="adj1" fmla="val 50000"/>
              <a:gd name="adj2" fmla="val 5622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FF0000"/>
              </a:solidFill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4572000" y="4581525"/>
            <a:ext cx="304800" cy="431800"/>
          </a:xfrm>
          <a:prstGeom prst="downArrow">
            <a:avLst>
              <a:gd name="adj1" fmla="val 50000"/>
              <a:gd name="adj2" fmla="val 5622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8" name="Título 1"/>
          <p:cNvSpPr txBox="1">
            <a:spLocks/>
          </p:cNvSpPr>
          <p:nvPr/>
        </p:nvSpPr>
        <p:spPr bwMode="auto">
          <a:xfrm>
            <a:off x="457200" y="-26988"/>
            <a:ext cx="82296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 sz="3200">
                <a:latin typeface="Calibri" pitchFamily="34" charset="0"/>
              </a:rPr>
              <a:t>HIPERTERMIA MALIGNA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 txBox="1">
            <a:spLocks/>
          </p:cNvSpPr>
          <p:nvPr/>
        </p:nvSpPr>
        <p:spPr bwMode="auto">
          <a:xfrm>
            <a:off x="457200" y="-26988"/>
            <a:ext cx="82296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 sz="3200">
                <a:latin typeface="Calibri" pitchFamily="34" charset="0"/>
              </a:rPr>
              <a:t>HIPERTERMIA MALIGNA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850" y="620713"/>
            <a:ext cx="8640763" cy="5903912"/>
          </a:xfrm>
          <a:prstGeom prst="rect">
            <a:avLst/>
          </a:prstGeom>
          <a:solidFill>
            <a:srgbClr val="00B0F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ca-ES" sz="3200">
                <a:latin typeface="Calibri" pitchFamily="34" charset="0"/>
              </a:rPr>
              <a:t>         			</a:t>
            </a:r>
            <a:r>
              <a:rPr lang="ca-ES" sz="2400" b="1">
                <a:latin typeface="Calibri" pitchFamily="34" charset="0"/>
              </a:rPr>
              <a:t>TRATAMIENTO: MONITORIZACIÓN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endParaRPr lang="es-ES" sz="2400" b="1"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ca-ES" sz="2400">
                <a:latin typeface="Calibri" pitchFamily="34" charset="0"/>
              </a:rPr>
              <a:t>Monitorización estándar (SpO2, ECG, PANI, CO2)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ca-ES" sz="2400"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ca-ES" sz="2400">
                <a:latin typeface="Calibri" pitchFamily="34" charset="0"/>
              </a:rPr>
              <a:t>TEMPERATURA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ca-ES" sz="2400"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ca-ES" sz="2400">
                <a:latin typeface="Calibri" pitchFamily="34" charset="0"/>
              </a:rPr>
              <a:t>Vías gordas, PAI radial?, VVC?, SV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ca-ES" sz="2400"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ca-ES" sz="2400">
                <a:latin typeface="Calibri" pitchFamily="34" charset="0"/>
              </a:rPr>
              <a:t>Muestras (GSA, K, CK, Mb, Glu, función renal y hepática, coagulación)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ca-ES" sz="2400"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ca-ES" sz="2400">
                <a:latin typeface="Calibri" pitchFamily="34" charset="0"/>
              </a:rPr>
              <a:t>Signos Sd compartimental?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ca-ES" sz="2400"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ca-ES" sz="2400">
                <a:latin typeface="Calibri" pitchFamily="34" charset="0"/>
              </a:rPr>
              <a:t>URPQ/UCI 24h</a:t>
            </a:r>
            <a:endParaRPr lang="es-ES" sz="2400"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s-E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 txBox="1">
            <a:spLocks/>
          </p:cNvSpPr>
          <p:nvPr/>
        </p:nvSpPr>
        <p:spPr bwMode="auto">
          <a:xfrm>
            <a:off x="457200" y="-26988"/>
            <a:ext cx="82296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 sz="3200">
                <a:latin typeface="Calibri" pitchFamily="34" charset="0"/>
              </a:rPr>
              <a:t>HIPERTERMIA MALIGNA</a:t>
            </a:r>
          </a:p>
        </p:txBody>
      </p:sp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323850" y="836613"/>
            <a:ext cx="8640763" cy="5688012"/>
          </a:xfrm>
          <a:prstGeom prst="rect">
            <a:avLst/>
          </a:prstGeom>
          <a:solidFill>
            <a:srgbClr val="00B0F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ca-ES" sz="3200" dirty="0">
                <a:latin typeface="Calibri" pitchFamily="34" charset="0"/>
              </a:rPr>
              <a:t>         				</a:t>
            </a:r>
            <a:r>
              <a:rPr lang="ca-ES" sz="2800" b="1" dirty="0">
                <a:latin typeface="Calibri" pitchFamily="34" charset="0"/>
              </a:rPr>
              <a:t>TRATAMIENTO SINTOMÁTICO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endParaRPr lang="ca-ES" sz="2800" b="1" dirty="0">
              <a:latin typeface="Calibri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es-ES" sz="2800" b="1" dirty="0">
                <a:latin typeface="Calibri" pitchFamily="34" charset="0"/>
              </a:rPr>
              <a:t>Hipertermia</a:t>
            </a:r>
          </a:p>
          <a:p>
            <a:pPr marL="609600" indent="-609600">
              <a:buFontTx/>
              <a:buAutoNum type="arabicPeriod"/>
            </a:pPr>
            <a:endParaRPr lang="ca-ES" sz="2800" b="1" dirty="0">
              <a:latin typeface="Calibri" pitchFamily="34" charset="0"/>
            </a:endParaRPr>
          </a:p>
          <a:p>
            <a:pPr marL="609600" indent="-609600">
              <a:buFontTx/>
              <a:buAutoNum type="arabicPeriod"/>
            </a:pPr>
            <a:endParaRPr lang="es-ES" sz="2800" b="1" dirty="0">
              <a:latin typeface="Calibri" pitchFamily="34" charset="0"/>
            </a:endParaRPr>
          </a:p>
          <a:p>
            <a:pPr marL="609600" indent="-609600">
              <a:buFontTx/>
              <a:buAutoNum type="arabicPeriod"/>
            </a:pPr>
            <a:endParaRPr lang="es-ES" sz="2800" b="1" dirty="0">
              <a:latin typeface="Calibri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ca-ES" sz="2800" b="1" dirty="0">
                <a:latin typeface="Calibri" pitchFamily="34" charset="0"/>
              </a:rPr>
              <a:t>Hiperkaliemia</a:t>
            </a:r>
          </a:p>
          <a:p>
            <a:pPr marL="609600" indent="-609600">
              <a:buFontTx/>
              <a:buAutoNum type="arabicPeriod"/>
            </a:pPr>
            <a:endParaRPr lang="ca-ES" sz="2800" b="1" dirty="0">
              <a:latin typeface="Calibri" pitchFamily="34" charset="0"/>
            </a:endParaRPr>
          </a:p>
          <a:p>
            <a:pPr marL="609600" indent="-609600">
              <a:buFontTx/>
              <a:buAutoNum type="arabicPeriod"/>
            </a:pPr>
            <a:endParaRPr lang="ca-ES" sz="2800" b="1" dirty="0">
              <a:latin typeface="Calibri" pitchFamily="34" charset="0"/>
            </a:endParaRPr>
          </a:p>
          <a:p>
            <a:pPr marL="609600" indent="-609600">
              <a:buFontTx/>
              <a:buAutoNum type="arabicPeriod"/>
            </a:pPr>
            <a:endParaRPr lang="ca-ES" sz="2800" b="1" dirty="0">
              <a:latin typeface="Calibri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ca-ES" sz="2800" b="1" dirty="0">
                <a:latin typeface="Calibri" pitchFamily="34" charset="0"/>
              </a:rPr>
              <a:t>Acidosis</a:t>
            </a:r>
            <a:endParaRPr lang="es-ES" sz="2800" b="1" dirty="0"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endParaRPr lang="ca-ES" sz="2800" b="1" dirty="0">
              <a:latin typeface="Calibri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3203575" y="1385888"/>
            <a:ext cx="3744913" cy="132238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ca-ES" sz="1600" dirty="0">
                <a:solidFill>
                  <a:schemeClr val="bg1"/>
                </a:solidFill>
              </a:rPr>
              <a:t>SF 0.9% 2000-3000ml a 4ºC</a:t>
            </a:r>
          </a:p>
          <a:p>
            <a:pPr>
              <a:buFontTx/>
              <a:buChar char="-"/>
            </a:pPr>
            <a:endParaRPr lang="ca-ES" sz="16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a-ES" sz="1600" dirty="0">
                <a:solidFill>
                  <a:schemeClr val="bg1"/>
                </a:solidFill>
              </a:rPr>
              <a:t> Enfriamiento externo (hielo?)</a:t>
            </a:r>
          </a:p>
          <a:p>
            <a:pPr>
              <a:buFontTx/>
              <a:buChar char="-"/>
            </a:pPr>
            <a:endParaRPr lang="ca-ES" sz="16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a-ES" sz="1600" dirty="0">
                <a:solidFill>
                  <a:schemeClr val="bg1"/>
                </a:solidFill>
              </a:rPr>
              <a:t> Stop enfriamiento si </a:t>
            </a:r>
            <a:r>
              <a:rPr lang="ca-ES" sz="1600" dirty="0" smtClean="0">
                <a:solidFill>
                  <a:schemeClr val="bg1"/>
                </a:solidFill>
              </a:rPr>
              <a:t>Tª&lt;38.5ºC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3886200" y="3068638"/>
            <a:ext cx="4464050" cy="135413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1600" dirty="0">
                <a:solidFill>
                  <a:schemeClr val="bg1"/>
                </a:solidFill>
              </a:rPr>
              <a:t>Glucosa 50% (50ml + 50 UI insulina)</a:t>
            </a:r>
          </a:p>
          <a:p>
            <a:pPr>
              <a:buFontTx/>
              <a:buChar char="-"/>
            </a:pPr>
            <a:endParaRPr lang="ca-ES" sz="16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a-ES" sz="1600" dirty="0">
                <a:solidFill>
                  <a:schemeClr val="bg1"/>
                </a:solidFill>
              </a:rPr>
              <a:t> Calcio 0.1mmol/kg</a:t>
            </a:r>
          </a:p>
          <a:p>
            <a:pPr>
              <a:buFontTx/>
              <a:buChar char="-"/>
            </a:pPr>
            <a:endParaRPr lang="ca-ES" sz="16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a-ES" sz="1600" dirty="0">
                <a:solidFill>
                  <a:schemeClr val="bg1"/>
                </a:solidFill>
              </a:rPr>
              <a:t> Diálisis?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203575" y="5157788"/>
            <a:ext cx="3744913" cy="83026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ca-ES" sz="1600" dirty="0">
                <a:solidFill>
                  <a:schemeClr val="bg1"/>
                </a:solidFill>
              </a:rPr>
              <a:t> Hiperventilar</a:t>
            </a:r>
          </a:p>
          <a:p>
            <a:pPr>
              <a:buFontTx/>
              <a:buChar char="-"/>
            </a:pPr>
            <a:endParaRPr lang="ca-ES" sz="16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a-ES" sz="1600" dirty="0">
                <a:solidFill>
                  <a:schemeClr val="bg1"/>
                </a:solidFill>
              </a:rPr>
              <a:t> Bicarbonato si </a:t>
            </a:r>
            <a:r>
              <a:rPr lang="ca-ES" sz="1600" dirty="0" smtClean="0">
                <a:solidFill>
                  <a:schemeClr val="bg1"/>
                </a:solidFill>
              </a:rPr>
              <a:t>pH&lt;7.2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 txBox="1">
            <a:spLocks/>
          </p:cNvSpPr>
          <p:nvPr/>
        </p:nvSpPr>
        <p:spPr bwMode="auto">
          <a:xfrm>
            <a:off x="457200" y="-26988"/>
            <a:ext cx="82296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 sz="3200">
                <a:latin typeface="Calibri" pitchFamily="34" charset="0"/>
              </a:rPr>
              <a:t>HIPERTERMIA MALIGNA</a:t>
            </a:r>
          </a:p>
        </p:txBody>
      </p:sp>
      <p:sp>
        <p:nvSpPr>
          <p:cNvPr id="31747" name="Rectangle 3"/>
          <p:cNvSpPr txBox="1">
            <a:spLocks noChangeArrowheads="1"/>
          </p:cNvSpPr>
          <p:nvPr/>
        </p:nvSpPr>
        <p:spPr bwMode="auto">
          <a:xfrm>
            <a:off x="323850" y="836613"/>
            <a:ext cx="8640763" cy="5688012"/>
          </a:xfrm>
          <a:prstGeom prst="rect">
            <a:avLst/>
          </a:prstGeom>
          <a:solidFill>
            <a:srgbClr val="00B0F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ca-ES" sz="3200">
                <a:latin typeface="Calibri" pitchFamily="34" charset="0"/>
              </a:rPr>
              <a:t>         				</a:t>
            </a:r>
            <a:r>
              <a:rPr lang="ca-ES" sz="2800" b="1">
                <a:latin typeface="Calibri" pitchFamily="34" charset="0"/>
              </a:rPr>
              <a:t>TRATAMIENTO SINTOMÁTICO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endParaRPr lang="ca-ES" sz="2800" b="1">
              <a:latin typeface="Calibri" pitchFamily="34" charset="0"/>
            </a:endParaRPr>
          </a:p>
          <a:p>
            <a:pPr marL="609600" indent="-609600">
              <a:buFontTx/>
              <a:buAutoNum type="arabicPeriod" startAt="5"/>
            </a:pPr>
            <a:r>
              <a:rPr lang="ca-ES" sz="2800" b="1">
                <a:latin typeface="Calibri" pitchFamily="34" charset="0"/>
              </a:rPr>
              <a:t>Arritmias</a:t>
            </a:r>
          </a:p>
          <a:p>
            <a:pPr marL="609600" indent="-609600">
              <a:buFontTx/>
              <a:buAutoNum type="arabicPeriod" startAt="5"/>
            </a:pPr>
            <a:endParaRPr lang="ca-ES" sz="2800" b="1">
              <a:latin typeface="Calibri" pitchFamily="34" charset="0"/>
            </a:endParaRPr>
          </a:p>
          <a:p>
            <a:pPr marL="609600" indent="-609600">
              <a:buFontTx/>
              <a:buAutoNum type="arabicPeriod" startAt="5"/>
            </a:pPr>
            <a:endParaRPr lang="ca-ES" sz="2800" b="1">
              <a:latin typeface="Calibri" pitchFamily="34" charset="0"/>
            </a:endParaRPr>
          </a:p>
          <a:p>
            <a:pPr marL="609600" indent="-609600">
              <a:buFontTx/>
              <a:buAutoNum type="arabicPeriod" startAt="5"/>
            </a:pPr>
            <a:endParaRPr lang="es-ES" sz="2800" b="1">
              <a:latin typeface="Calibri" pitchFamily="34" charset="0"/>
            </a:endParaRPr>
          </a:p>
          <a:p>
            <a:pPr marL="609600" indent="-609600">
              <a:buFontTx/>
              <a:buAutoNum type="arabicPeriod"/>
            </a:pPr>
            <a:endParaRPr lang="ca-ES" sz="2800" b="1">
              <a:latin typeface="Calibri" pitchFamily="34" charset="0"/>
            </a:endParaRPr>
          </a:p>
          <a:p>
            <a:pPr marL="609600" indent="-609600">
              <a:buFontTx/>
              <a:buAutoNum type="arabicPeriod"/>
            </a:pPr>
            <a:endParaRPr lang="es-ES" sz="2800" b="1">
              <a:latin typeface="Calibri" pitchFamily="34" charset="0"/>
            </a:endParaRPr>
          </a:p>
          <a:p>
            <a:pPr marL="609600" indent="-609600">
              <a:buFontTx/>
              <a:buAutoNum type="arabicPeriod"/>
            </a:pPr>
            <a:endParaRPr lang="es-ES" sz="2800" b="1">
              <a:latin typeface="Calibri" pitchFamily="34" charset="0"/>
            </a:endParaRPr>
          </a:p>
          <a:p>
            <a:pPr marL="609600" indent="-609600"/>
            <a:r>
              <a:rPr lang="ca-ES" sz="2800" b="1">
                <a:latin typeface="Calibri" pitchFamily="34" charset="0"/>
              </a:rPr>
              <a:t>6.	Diuresis</a:t>
            </a:r>
          </a:p>
          <a:p>
            <a:pPr marL="609600" indent="-609600">
              <a:buFontTx/>
              <a:buAutoNum type="arabicPeriod"/>
            </a:pPr>
            <a:endParaRPr lang="ca-ES" sz="2800" b="1">
              <a:latin typeface="Calibri" pitchFamily="34" charset="0"/>
            </a:endParaRPr>
          </a:p>
          <a:p>
            <a:pPr marL="609600" indent="-609600">
              <a:buFontTx/>
              <a:buAutoNum type="arabicPeriod"/>
            </a:pPr>
            <a:endParaRPr lang="ca-ES" sz="2800" b="1"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endParaRPr lang="ca-ES" sz="2800" b="1">
              <a:latin typeface="Calibri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2916238" y="1608138"/>
            <a:ext cx="3743325" cy="83026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ca-ES" sz="1600">
                <a:solidFill>
                  <a:schemeClr val="bg1"/>
                </a:solidFill>
              </a:rPr>
              <a:t>Amiodarona 300mg</a:t>
            </a:r>
          </a:p>
          <a:p>
            <a:pPr>
              <a:buFontTx/>
              <a:buChar char="-"/>
            </a:pPr>
            <a:endParaRPr lang="ca-ES" sz="160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a-ES" sz="1600">
                <a:solidFill>
                  <a:schemeClr val="bg1"/>
                </a:solidFill>
              </a:rPr>
              <a:t> B-bloqueantes</a:t>
            </a:r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2987675" y="4235450"/>
            <a:ext cx="4464050" cy="135413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ca-ES">
                <a:solidFill>
                  <a:schemeClr val="bg1"/>
                </a:solidFill>
              </a:rPr>
              <a:t> Furosemida 1mg/kg</a:t>
            </a:r>
          </a:p>
          <a:p>
            <a:pPr>
              <a:buFontTx/>
              <a:buChar char="-"/>
            </a:pPr>
            <a:endParaRPr lang="ca-ES" sz="160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a-ES" sz="1600">
                <a:solidFill>
                  <a:schemeClr val="bg1"/>
                </a:solidFill>
              </a:rPr>
              <a:t> Manitol 1g/kg</a:t>
            </a:r>
          </a:p>
          <a:p>
            <a:pPr>
              <a:buFontTx/>
              <a:buChar char="-"/>
            </a:pPr>
            <a:endParaRPr lang="ca-ES" sz="160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a-ES" sz="1600">
                <a:solidFill>
                  <a:schemeClr val="bg1"/>
                </a:solidFill>
              </a:rPr>
              <a:t> Cristaloides</a:t>
            </a:r>
            <a:endParaRPr lang="es-E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153400" cy="5654675"/>
          </a:xfrm>
          <a:solidFill>
            <a:srgbClr val="FFFF99"/>
          </a:solidFill>
          <a:ln w="22225" cap="flat" algn="ctr">
            <a:solidFill>
              <a:srgbClr val="000000"/>
            </a:solidFill>
            <a:headEnd type="none" w="med" len="med"/>
            <a:tailEnd type="none" w="med" len="med"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s-ES" sz="2800" dirty="0" smtClean="0"/>
              <a:t>					</a:t>
            </a:r>
            <a:r>
              <a:rPr lang="es-ES" sz="2800" b="1" dirty="0" smtClean="0"/>
              <a:t>	GRUPO DE RIESGO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s-ES" sz="2800" dirty="0" smtClean="0"/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s-ES" sz="2800" dirty="0" smtClean="0"/>
              <a:t>1- Antecedentes familiares de HM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s-ES" sz="2800" dirty="0" smtClean="0"/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s-ES" sz="2800" dirty="0" smtClean="0"/>
              <a:t>2- Miopatías congénitas aparición casi segura: </a:t>
            </a:r>
            <a:r>
              <a:rPr lang="es-E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Central </a:t>
            </a:r>
            <a:r>
              <a:rPr lang="es-E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Core</a:t>
            </a:r>
            <a:r>
              <a:rPr lang="es-E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disease</a:t>
            </a:r>
            <a:endParaRPr lang="es-ES" sz="28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s-ES" sz="2800" dirty="0" smtClean="0"/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s-ES" sz="2800" dirty="0" smtClean="0"/>
              <a:t>3- Miopatías congénitas (con aparición posible)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s-ES" sz="2800" dirty="0" smtClean="0"/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s-ES" sz="2800" dirty="0" smtClean="0"/>
              <a:t>4- Con asociación </a:t>
            </a:r>
            <a:r>
              <a:rPr lang="es-ES" sz="2800" dirty="0" err="1" smtClean="0"/>
              <a:t>coincidental</a:t>
            </a:r>
            <a:endParaRPr lang="es-ES" sz="2800" dirty="0" smtClean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562600" y="4876800"/>
            <a:ext cx="3124200" cy="17843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ES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EEECE1"/>
                  </a:outerShdw>
                </a:effectLst>
                <a:latin typeface="Calibri" charset="0"/>
                <a:ea typeface="ＭＳ Ｐゴシック" charset="-128"/>
                <a:cs typeface="+mn-cs"/>
              </a:rPr>
              <a:t>Distrofia de </a:t>
            </a:r>
            <a:r>
              <a:rPr lang="es-ES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EEECE1"/>
                  </a:outerShdw>
                </a:effectLst>
                <a:latin typeface="Calibri" charset="0"/>
                <a:ea typeface="ＭＳ Ｐゴシック" charset="-128"/>
                <a:cs typeface="+mn-cs"/>
              </a:rPr>
              <a:t>Duchenne</a:t>
            </a:r>
            <a:endParaRPr lang="es-ES" sz="2000" i="1" dirty="0"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latin typeface="Calibri" charset="0"/>
              <a:ea typeface="ＭＳ Ｐゴシック" charset="-128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ES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EEECE1"/>
                  </a:outerShdw>
                </a:effectLst>
                <a:latin typeface="Calibri" charset="0"/>
                <a:ea typeface="ＭＳ Ｐゴシック" charset="-128"/>
                <a:cs typeface="+mn-cs"/>
              </a:rPr>
              <a:t>Sde</a:t>
            </a:r>
            <a:r>
              <a:rPr lang="es-ES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EEECE1"/>
                  </a:outerShdw>
                </a:effectLst>
                <a:latin typeface="Calibri" charset="0"/>
                <a:ea typeface="ＭＳ Ｐゴシック" charset="-128"/>
                <a:cs typeface="+mn-cs"/>
              </a:rPr>
              <a:t> </a:t>
            </a:r>
            <a:r>
              <a:rPr lang="es-ES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EEECE1"/>
                  </a:outerShdw>
                </a:effectLst>
                <a:latin typeface="Calibri" charset="0"/>
                <a:ea typeface="ＭＳ Ｐゴシック" charset="-128"/>
                <a:cs typeface="+mn-cs"/>
              </a:rPr>
              <a:t>Schwart-Jampel</a:t>
            </a:r>
            <a:endParaRPr lang="es-ES" sz="2000" i="1" dirty="0"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latin typeface="Calibri" charset="0"/>
              <a:ea typeface="ＭＳ Ｐゴシック" charset="-128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ES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EEECE1"/>
                  </a:outerShdw>
                </a:effectLst>
                <a:latin typeface="Calibri" charset="0"/>
                <a:ea typeface="ＭＳ Ｐゴシック" charset="-128"/>
                <a:cs typeface="+mn-cs"/>
              </a:rPr>
              <a:t>Fukuyama</a:t>
            </a:r>
            <a:r>
              <a:rPr lang="es-ES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EEECE1"/>
                  </a:outerShdw>
                </a:effectLst>
                <a:latin typeface="Calibri" charset="0"/>
                <a:ea typeface="ＭＳ Ｐゴシック" charset="-128"/>
                <a:cs typeface="+mn-cs"/>
              </a:rPr>
              <a:t>, Becker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ES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EEECE1"/>
                  </a:outerShdw>
                </a:effectLst>
                <a:latin typeface="Calibri" charset="0"/>
                <a:ea typeface="ＭＳ Ｐゴシック" charset="-128"/>
                <a:cs typeface="+mn-cs"/>
              </a:rPr>
              <a:t>Sde</a:t>
            </a:r>
            <a:r>
              <a:rPr lang="es-ES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EEECE1"/>
                  </a:outerShdw>
                </a:effectLst>
                <a:latin typeface="Calibri" charset="0"/>
                <a:ea typeface="ＭＳ Ｐゴシック" charset="-128"/>
                <a:cs typeface="+mn-cs"/>
              </a:rPr>
              <a:t> King-</a:t>
            </a:r>
            <a:r>
              <a:rPr lang="es-ES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EEECE1"/>
                  </a:outerShdw>
                </a:effectLst>
                <a:latin typeface="Calibri" charset="0"/>
                <a:ea typeface="ＭＳ Ｐゴシック" charset="-128"/>
                <a:cs typeface="+mn-cs"/>
              </a:rPr>
              <a:t>Denborough</a:t>
            </a:r>
            <a:endParaRPr lang="es-ES" sz="2000" i="1" dirty="0"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latin typeface="Calibri" charset="0"/>
              <a:ea typeface="ＭＳ Ｐゴシック" charset="-128"/>
              <a:cs typeface="+mn-cs"/>
            </a:endParaRP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-533400" y="5943600"/>
            <a:ext cx="23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latin typeface="Times New Roman" pitchFamily="18" charset="0"/>
            </a:endParaRPr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4724401" y="3022600"/>
            <a:ext cx="3809999" cy="1016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s-ES_tradnl" sz="2000" dirty="0" err="1">
                <a:solidFill>
                  <a:srgbClr val="FFFFFF"/>
                </a:solidFill>
                <a:latin typeface="Calibri" pitchFamily="34" charset="0"/>
              </a:rPr>
              <a:t>Osteognénesis</a:t>
            </a:r>
            <a:r>
              <a:rPr lang="es-ES_tradnl" sz="2000" dirty="0">
                <a:solidFill>
                  <a:srgbClr val="FFFFFF"/>
                </a:solidFill>
                <a:latin typeface="Calibri" pitchFamily="34" charset="0"/>
              </a:rPr>
              <a:t> imperfecta</a:t>
            </a:r>
          </a:p>
          <a:p>
            <a:pPr>
              <a:buFontTx/>
              <a:buChar char="-"/>
            </a:pPr>
            <a:r>
              <a:rPr lang="es-ES_tradnl" sz="2000" dirty="0" err="1">
                <a:solidFill>
                  <a:srgbClr val="FFFFFF"/>
                </a:solidFill>
                <a:latin typeface="Calibri" pitchFamily="34" charset="0"/>
              </a:rPr>
              <a:t>Sd</a:t>
            </a:r>
            <a:r>
              <a:rPr lang="es-ES_tradnl" sz="2000" dirty="0">
                <a:solidFill>
                  <a:srgbClr val="FFFFFF"/>
                </a:solidFill>
                <a:latin typeface="Calibri" pitchFamily="34" charset="0"/>
              </a:rPr>
              <a:t> Neuroléptico</a:t>
            </a:r>
          </a:p>
          <a:p>
            <a:pPr>
              <a:buFontTx/>
              <a:buChar char="-"/>
            </a:pPr>
            <a:r>
              <a:rPr lang="es-ES_tradnl" sz="2000" dirty="0" err="1">
                <a:solidFill>
                  <a:srgbClr val="FFFFFF"/>
                </a:solidFill>
                <a:latin typeface="Calibri" pitchFamily="34" charset="0"/>
              </a:rPr>
              <a:t>Sd</a:t>
            </a:r>
            <a:r>
              <a:rPr lang="es-ES_tradnl" sz="2000" dirty="0">
                <a:solidFill>
                  <a:srgbClr val="FFFFFF"/>
                </a:solidFill>
                <a:latin typeface="Calibri" pitchFamily="34" charset="0"/>
              </a:rPr>
              <a:t> muerte súbita del lactante</a:t>
            </a:r>
          </a:p>
        </p:txBody>
      </p:sp>
      <p:sp>
        <p:nvSpPr>
          <p:cNvPr id="32774" name="Título 1"/>
          <p:cNvSpPr txBox="1">
            <a:spLocks/>
          </p:cNvSpPr>
          <p:nvPr/>
        </p:nvSpPr>
        <p:spPr bwMode="auto">
          <a:xfrm>
            <a:off x="457200" y="-26988"/>
            <a:ext cx="82296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 sz="3200">
                <a:latin typeface="Calibri" pitchFamily="34" charset="0"/>
              </a:rPr>
              <a:t>HIPERTERMIA MALIGNA</a:t>
            </a:r>
          </a:p>
        </p:txBody>
      </p:sp>
      <p:sp>
        <p:nvSpPr>
          <p:cNvPr id="10" name="Flecha curva 9"/>
          <p:cNvSpPr>
            <a:spLocks noChangeArrowheads="1"/>
          </p:cNvSpPr>
          <p:nvPr/>
        </p:nvSpPr>
        <p:spPr bwMode="auto">
          <a:xfrm>
            <a:off x="3657601" y="3429000"/>
            <a:ext cx="1066800" cy="461963"/>
          </a:xfrm>
          <a:custGeom>
            <a:avLst/>
            <a:gdLst>
              <a:gd name="T0" fmla="*/ 526368 w 701824"/>
              <a:gd name="T1" fmla="*/ 0 h 822960"/>
              <a:gd name="T2" fmla="*/ 526368 w 701824"/>
              <a:gd name="T3" fmla="*/ 350912 h 822960"/>
              <a:gd name="T4" fmla="*/ 87728 w 701824"/>
              <a:gd name="T5" fmla="*/ 822960 h 822960"/>
              <a:gd name="T6" fmla="*/ 701824 w 701824"/>
              <a:gd name="T7" fmla="*/ 175456 h 822960"/>
              <a:gd name="T8" fmla="*/ 3 60000 65536"/>
              <a:gd name="T9" fmla="*/ 1 60000 65536"/>
              <a:gd name="T10" fmla="*/ 1 60000 65536"/>
              <a:gd name="T11" fmla="*/ 0 60000 65536"/>
              <a:gd name="T12" fmla="*/ 0 w 701824"/>
              <a:gd name="T13" fmla="*/ 0 h 822960"/>
              <a:gd name="T14" fmla="*/ 701824 w 701824"/>
              <a:gd name="T15" fmla="*/ 822960 h 822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1824" h="822960">
                <a:moveTo>
                  <a:pt x="0" y="822960"/>
                </a:moveTo>
                <a:lnTo>
                  <a:pt x="0" y="394776"/>
                </a:lnTo>
                <a:cubicBezTo>
                  <a:pt x="0" y="225198"/>
                  <a:pt x="137470" y="87728"/>
                  <a:pt x="307047" y="87728"/>
                </a:cubicBezTo>
                <a:lnTo>
                  <a:pt x="526368" y="87728"/>
                </a:lnTo>
                <a:lnTo>
                  <a:pt x="526368" y="0"/>
                </a:lnTo>
                <a:lnTo>
                  <a:pt x="701824" y="175456"/>
                </a:lnTo>
                <a:lnTo>
                  <a:pt x="526368" y="350912"/>
                </a:lnTo>
                <a:lnTo>
                  <a:pt x="526368" y="263184"/>
                </a:lnTo>
                <a:lnTo>
                  <a:pt x="307048" y="263184"/>
                </a:lnTo>
                <a:lnTo>
                  <a:pt x="307047" y="263184"/>
                </a:lnTo>
                <a:cubicBezTo>
                  <a:pt x="234371" y="263184"/>
                  <a:pt x="175456" y="322099"/>
                  <a:pt x="175456" y="394775"/>
                </a:cubicBezTo>
                <a:lnTo>
                  <a:pt x="175456" y="82296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" name="Flecha curva 10"/>
          <p:cNvSpPr>
            <a:spLocks noChangeArrowheads="1"/>
          </p:cNvSpPr>
          <p:nvPr/>
        </p:nvSpPr>
        <p:spPr bwMode="auto">
          <a:xfrm flipV="1">
            <a:off x="4198938" y="5440362"/>
            <a:ext cx="1363662" cy="808037"/>
          </a:xfrm>
          <a:custGeom>
            <a:avLst/>
            <a:gdLst>
              <a:gd name="T0" fmla="*/ 496062 w 661416"/>
              <a:gd name="T1" fmla="*/ 0 h 807720"/>
              <a:gd name="T2" fmla="*/ 496062 w 661416"/>
              <a:gd name="T3" fmla="*/ 330708 h 807720"/>
              <a:gd name="T4" fmla="*/ 82677 w 661416"/>
              <a:gd name="T5" fmla="*/ 807720 h 807720"/>
              <a:gd name="T6" fmla="*/ 661416 w 661416"/>
              <a:gd name="T7" fmla="*/ 165354 h 807720"/>
              <a:gd name="T8" fmla="*/ 3 60000 65536"/>
              <a:gd name="T9" fmla="*/ 1 60000 65536"/>
              <a:gd name="T10" fmla="*/ 1 60000 65536"/>
              <a:gd name="T11" fmla="*/ 0 60000 65536"/>
              <a:gd name="T12" fmla="*/ 0 w 661416"/>
              <a:gd name="T13" fmla="*/ 0 h 807720"/>
              <a:gd name="T14" fmla="*/ 661416 w 661416"/>
              <a:gd name="T15" fmla="*/ 807720 h 807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1416" h="807720">
                <a:moveTo>
                  <a:pt x="0" y="807720"/>
                </a:moveTo>
                <a:lnTo>
                  <a:pt x="0" y="372047"/>
                </a:lnTo>
                <a:cubicBezTo>
                  <a:pt x="0" y="212232"/>
                  <a:pt x="129555" y="82677"/>
                  <a:pt x="289369" y="82677"/>
                </a:cubicBezTo>
                <a:lnTo>
                  <a:pt x="496062" y="82677"/>
                </a:lnTo>
                <a:lnTo>
                  <a:pt x="496062" y="0"/>
                </a:lnTo>
                <a:lnTo>
                  <a:pt x="661416" y="165354"/>
                </a:lnTo>
                <a:lnTo>
                  <a:pt x="496062" y="330708"/>
                </a:lnTo>
                <a:lnTo>
                  <a:pt x="496062" y="248031"/>
                </a:lnTo>
                <a:lnTo>
                  <a:pt x="289370" y="248031"/>
                </a:lnTo>
                <a:lnTo>
                  <a:pt x="289369" y="248031"/>
                </a:lnTo>
                <a:cubicBezTo>
                  <a:pt x="220877" y="248031"/>
                  <a:pt x="165354" y="303554"/>
                  <a:pt x="165354" y="372046"/>
                </a:cubicBezTo>
                <a:lnTo>
                  <a:pt x="165354" y="80772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latin typeface="Calibri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n 2" descr="Captura de pantalla 2013-11-20 a la(s) 20.49.1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9738"/>
            <a:ext cx="9144000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n 1" descr="Captura de pantalla 2013-11-20 a la(s) 20.52.2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5613" y="0"/>
            <a:ext cx="5692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n 1" descr="Captura de pantalla 2013-11-20 a la(s) 20.52.4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6438" y="0"/>
            <a:ext cx="519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>
            <a:spLocks noChangeArrowheads="1"/>
          </p:cNvSpPr>
          <p:nvPr/>
        </p:nvSpPr>
        <p:spPr bwMode="auto">
          <a:xfrm>
            <a:off x="5029200" y="5867400"/>
            <a:ext cx="1828800" cy="369888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s-ES_tradnl"/>
              <a:t>www.emhg.org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n 5" descr="MH-Pos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5640388" cy="68580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pic>
      <p:pic>
        <p:nvPicPr>
          <p:cNvPr id="3" name="Imagen 2" descr="MH-Poster-diag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8" y="76200"/>
            <a:ext cx="8886825" cy="2638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Imagen 3" descr="MH-Poster treatme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8" y="838200"/>
            <a:ext cx="8886825" cy="51816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5" name="Imagen 4" descr="MH-Poster postacute phas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8" y="4495800"/>
            <a:ext cx="8886825" cy="2286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7" name="Imagen 6" descr="MH-Poster inf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828800"/>
            <a:ext cx="3603625" cy="2640013"/>
          </a:xfrm>
          <a:prstGeom prst="rect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pPr eaLnBrk="1" hangingPunct="1"/>
            <a:r>
              <a:rPr lang="es-ES_tradnl" sz="3200" smtClean="0">
                <a:solidFill>
                  <a:srgbClr val="FF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I- CLASIFICACIÓN TRASTORNOS NM</a:t>
            </a:r>
          </a:p>
        </p:txBody>
      </p:sp>
      <p:sp>
        <p:nvSpPr>
          <p:cNvPr id="4099" name="Marcador de contenido 2"/>
          <p:cNvSpPr>
            <a:spLocks noGrp="1"/>
          </p:cNvSpPr>
          <p:nvPr>
            <p:ph idx="1"/>
          </p:nvPr>
        </p:nvSpPr>
        <p:spPr>
          <a:xfrm>
            <a:off x="228600" y="1000125"/>
            <a:ext cx="8707438" cy="5943600"/>
          </a:xfrm>
        </p:spPr>
        <p:txBody>
          <a:bodyPr/>
          <a:lstStyle/>
          <a:p>
            <a:pPr eaLnBrk="1" hangingPunct="1"/>
            <a:r>
              <a:rPr lang="es-ES_tradnl" sz="2400" smtClean="0">
                <a:latin typeface="Arial" pitchFamily="34" charset="0"/>
                <a:ea typeface="ＭＳ Ｐゴシック"/>
                <a:cs typeface="Arial" pitchFamily="34" charset="0"/>
              </a:rPr>
              <a:t>1- Lesiones intracraneales</a:t>
            </a:r>
          </a:p>
          <a:p>
            <a:pPr eaLnBrk="1" hangingPunct="1">
              <a:buFont typeface="Arial" pitchFamily="34" charset="0"/>
              <a:buNone/>
            </a:pPr>
            <a:endParaRPr lang="es-ES_tradnl" sz="240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eaLnBrk="1" hangingPunct="1"/>
            <a:r>
              <a:rPr lang="es-ES_tradnl" sz="2400" smtClean="0">
                <a:latin typeface="Arial" pitchFamily="34" charset="0"/>
                <a:ea typeface="ＭＳ Ｐゴシック"/>
                <a:cs typeface="Arial" pitchFamily="34" charset="0"/>
              </a:rPr>
              <a:t>2- Lesiones de la médula espinal</a:t>
            </a:r>
          </a:p>
          <a:p>
            <a:pPr eaLnBrk="1" hangingPunct="1">
              <a:buFont typeface="Arial" pitchFamily="34" charset="0"/>
              <a:buNone/>
            </a:pPr>
            <a:endParaRPr lang="es-ES_tradnl" sz="240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eaLnBrk="1" hangingPunct="1"/>
            <a:r>
              <a:rPr lang="es-ES_tradnl" sz="2400" smtClean="0">
                <a:latin typeface="Arial" pitchFamily="34" charset="0"/>
                <a:ea typeface="ＭＳ Ｐゴシック"/>
                <a:cs typeface="Arial" pitchFamily="34" charset="0"/>
              </a:rPr>
              <a:t>3- Lesiones de nervios periféricos</a:t>
            </a:r>
          </a:p>
          <a:p>
            <a:pPr eaLnBrk="1" hangingPunct="1">
              <a:buFont typeface="Arial" pitchFamily="34" charset="0"/>
              <a:buNone/>
            </a:pPr>
            <a:endParaRPr lang="es-ES_tradnl" sz="240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eaLnBrk="1" hangingPunct="1"/>
            <a:r>
              <a:rPr lang="es-ES_tradnl" sz="2400" smtClean="0">
                <a:latin typeface="Arial" pitchFamily="34" charset="0"/>
                <a:ea typeface="ＭＳ Ｐゴシック"/>
                <a:cs typeface="Arial" pitchFamily="34" charset="0"/>
              </a:rPr>
              <a:t>4- Lesiones de la unión neuromuscular</a:t>
            </a:r>
          </a:p>
          <a:p>
            <a:pPr eaLnBrk="1" hangingPunct="1">
              <a:buFont typeface="Arial" pitchFamily="34" charset="0"/>
              <a:buNone/>
            </a:pPr>
            <a:endParaRPr lang="es-ES_tradnl" sz="240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eaLnBrk="1" hangingPunct="1"/>
            <a:r>
              <a:rPr lang="es-ES_tradnl" sz="2400" smtClean="0">
                <a:latin typeface="Arial" pitchFamily="34" charset="0"/>
                <a:ea typeface="ＭＳ Ｐゴシック"/>
                <a:cs typeface="Arial" pitchFamily="34" charset="0"/>
              </a:rPr>
              <a:t>5- Lesiones musculares</a:t>
            </a:r>
          </a:p>
          <a:p>
            <a:pPr eaLnBrk="1" hangingPunct="1">
              <a:buFont typeface="Arial" pitchFamily="34" charset="0"/>
              <a:buNone/>
            </a:pPr>
            <a:endParaRPr lang="es-ES_tradnl" sz="240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eaLnBrk="1" hangingPunct="1"/>
            <a:r>
              <a:rPr lang="es-ES_tradnl" sz="2400" smtClean="0">
                <a:latin typeface="Arial" pitchFamily="34" charset="0"/>
                <a:ea typeface="ＭＳ Ｐゴシック"/>
                <a:cs typeface="Arial" pitchFamily="34" charset="0"/>
              </a:rPr>
              <a:t>6- Otros: quemaduras, inmovilización..</a:t>
            </a: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4764087" y="552271"/>
            <a:ext cx="3922713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cs typeface="Arial" pitchFamily="34" charset="0"/>
              </a:rPr>
              <a:t>Hemiplegia</a:t>
            </a:r>
            <a:endParaRPr lang="es-ES_tradnl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s-ES_tradnl" dirty="0">
                <a:solidFill>
                  <a:schemeClr val="bg1"/>
                </a:solidFill>
                <a:cs typeface="Arial" pitchFamily="34" charset="0"/>
              </a:rPr>
              <a:t>Enfermedad Parkinson</a:t>
            </a:r>
          </a:p>
          <a:p>
            <a:r>
              <a:rPr lang="es-ES_tradnl" dirty="0">
                <a:solidFill>
                  <a:schemeClr val="bg1"/>
                </a:solidFill>
                <a:cs typeface="Arial" pitchFamily="34" charset="0"/>
              </a:rPr>
              <a:t>Esclerosis múltiple</a:t>
            </a:r>
          </a:p>
          <a:p>
            <a:r>
              <a:rPr lang="es-ES_tradnl" dirty="0">
                <a:solidFill>
                  <a:schemeClr val="bg1"/>
                </a:solidFill>
                <a:cs typeface="Arial" pitchFamily="34" charset="0"/>
              </a:rPr>
              <a:t>Trastornos difusos (TCE, tumores..)</a:t>
            </a: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5219700" y="1752600"/>
            <a:ext cx="2089150" cy="923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  <a:cs typeface="Arial" pitchFamily="34" charset="0"/>
              </a:rPr>
              <a:t>Paraplegia</a:t>
            </a:r>
            <a:endParaRPr lang="es-ES_tradnl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s-ES_tradnl" dirty="0">
                <a:solidFill>
                  <a:schemeClr val="bg1"/>
                </a:solidFill>
                <a:cs typeface="Arial" pitchFamily="34" charset="0"/>
              </a:rPr>
              <a:t>ELA</a:t>
            </a:r>
          </a:p>
          <a:p>
            <a:r>
              <a:rPr lang="es-ES_tradnl" dirty="0">
                <a:solidFill>
                  <a:schemeClr val="bg1"/>
                </a:solidFill>
                <a:cs typeface="Arial" pitchFamily="34" charset="0"/>
              </a:rPr>
              <a:t>Poliomielitis</a:t>
            </a:r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5486400" y="2706469"/>
            <a:ext cx="2590800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cs typeface="Arial" pitchFamily="34" charset="0"/>
              </a:rPr>
              <a:t>Polineuropatías</a:t>
            </a:r>
          </a:p>
          <a:p>
            <a:r>
              <a:rPr lang="es-ES_tradnl" dirty="0" err="1">
                <a:solidFill>
                  <a:schemeClr val="bg1"/>
                </a:solidFill>
                <a:cs typeface="Arial" pitchFamily="34" charset="0"/>
              </a:rPr>
              <a:t>Denervación</a:t>
            </a:r>
            <a:r>
              <a:rPr lang="es-ES_tradnl" dirty="0">
                <a:solidFill>
                  <a:schemeClr val="bg1"/>
                </a:solidFill>
                <a:cs typeface="Arial" pitchFamily="34" charset="0"/>
              </a:rPr>
              <a:t> muscular</a:t>
            </a:r>
          </a:p>
          <a:p>
            <a:endParaRPr lang="es-ES_tradnl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6319838" y="3535363"/>
            <a:ext cx="2616200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>
                <a:solidFill>
                  <a:schemeClr val="bg1"/>
                </a:solidFill>
                <a:cs typeface="Arial" pitchFamily="34" charset="0"/>
              </a:rPr>
              <a:t>Miastenia Gravis</a:t>
            </a:r>
          </a:p>
          <a:p>
            <a:r>
              <a:rPr lang="es-ES_tradnl">
                <a:solidFill>
                  <a:schemeClr val="bg1"/>
                </a:solidFill>
                <a:cs typeface="Arial" pitchFamily="34" charset="0"/>
              </a:rPr>
              <a:t>Sd. Miasténico de Eaton – Lambert</a:t>
            </a:r>
          </a:p>
          <a:p>
            <a:endParaRPr lang="es-ES_tradnl">
              <a:solidFill>
                <a:schemeClr val="bg1"/>
              </a:solidFill>
              <a:latin typeface="Calibri" pitchFamily="34" charset="0"/>
            </a:endParaRPr>
          </a:p>
          <a:p>
            <a:endParaRPr lang="es-ES_tradnl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5994400" y="5013325"/>
            <a:ext cx="2941638" cy="147732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>
                <a:solidFill>
                  <a:schemeClr val="bg1"/>
                </a:solidFill>
                <a:cs typeface="Arial" pitchFamily="34" charset="0"/>
              </a:rPr>
              <a:t>Distrofias musculares</a:t>
            </a:r>
          </a:p>
          <a:p>
            <a:r>
              <a:rPr lang="es-ES_tradnl">
                <a:solidFill>
                  <a:schemeClr val="bg1"/>
                </a:solidFill>
                <a:cs typeface="Arial" pitchFamily="34" charset="0"/>
              </a:rPr>
              <a:t>Sds miotónicos</a:t>
            </a:r>
          </a:p>
          <a:p>
            <a:r>
              <a:rPr lang="es-ES_tradnl">
                <a:solidFill>
                  <a:schemeClr val="bg1"/>
                </a:solidFill>
                <a:cs typeface="Arial" pitchFamily="34" charset="0"/>
              </a:rPr>
              <a:t>Miopatias congénitas</a:t>
            </a:r>
          </a:p>
          <a:p>
            <a:r>
              <a:rPr lang="es-ES_tradnl">
                <a:solidFill>
                  <a:schemeClr val="bg1"/>
                </a:solidFill>
                <a:cs typeface="Arial" pitchFamily="34" charset="0"/>
              </a:rPr>
              <a:t>Parálisis periódica familiar</a:t>
            </a:r>
          </a:p>
          <a:p>
            <a:r>
              <a:rPr lang="es-ES_tradnl">
                <a:solidFill>
                  <a:schemeClr val="bg1"/>
                </a:solidFill>
                <a:cs typeface="Arial" pitchFamily="34" charset="0"/>
              </a:rPr>
              <a:t>Miopatías metabólicas</a:t>
            </a:r>
          </a:p>
          <a:p>
            <a:endParaRPr lang="es-ES_tradnl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27050"/>
          </a:xfrm>
        </p:spPr>
        <p:txBody>
          <a:bodyPr/>
          <a:lstStyle/>
          <a:p>
            <a:pPr eaLnBrk="1" hangingPunct="1"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ANESTESIA EN PACIENTES SUSCEPTIBLES HM</a:t>
            </a:r>
            <a:endParaRPr lang="es-ES" sz="2400" dirty="0"/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568950"/>
          </a:xfr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endParaRPr lang="es-ES" sz="2800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s-ES" sz="2800" dirty="0" smtClean="0"/>
              <a:t>Programación quirúrgica en primer turno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es-ES" sz="2800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s-ES" sz="2800" dirty="0" err="1" smtClean="0"/>
              <a:t>Premedicación</a:t>
            </a:r>
            <a:r>
              <a:rPr lang="es-ES" sz="2800" dirty="0" smtClean="0"/>
              <a:t> sedativa intensa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es-ES" sz="2800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s-ES" sz="2800" dirty="0" smtClean="0"/>
              <a:t>Retirar vaporizador de </a:t>
            </a:r>
            <a:r>
              <a:rPr lang="es-ES" sz="2800" dirty="0" err="1" smtClean="0"/>
              <a:t>halogenado</a:t>
            </a:r>
            <a:r>
              <a:rPr lang="es-ES" sz="2800" dirty="0" smtClean="0"/>
              <a:t> y purgar el circuito con flujo de O</a:t>
            </a:r>
            <a:r>
              <a:rPr lang="es-ES" sz="2800" baseline="-25000" dirty="0" smtClean="0"/>
              <a:t>2</a:t>
            </a:r>
            <a:r>
              <a:rPr lang="es-ES" sz="2800" dirty="0" smtClean="0"/>
              <a:t> 10 l/min durante 10 min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es-ES" sz="2800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s-ES" sz="2800" dirty="0" smtClean="0"/>
              <a:t>Monitorización exhaustiva, en particular </a:t>
            </a:r>
            <a:r>
              <a:rPr lang="es-ES" sz="2800" dirty="0" err="1" smtClean="0"/>
              <a:t>capnografía</a:t>
            </a:r>
            <a:r>
              <a:rPr lang="es-ES" sz="2800" dirty="0" smtClean="0"/>
              <a:t> y Tª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568950"/>
          </a:xfr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buFontTx/>
              <a:buAutoNum type="arabicPeriod" startAt="5"/>
              <a:defRPr/>
            </a:pPr>
            <a:endParaRPr lang="es-ES" sz="2800" dirty="0" smtClean="0"/>
          </a:p>
          <a:p>
            <a:pPr marL="609600" indent="-609600" eaLnBrk="1" hangingPunct="1">
              <a:buFontTx/>
              <a:buAutoNum type="arabicPeriod" startAt="5"/>
              <a:defRPr/>
            </a:pPr>
            <a:r>
              <a:rPr lang="es-ES" sz="2800" dirty="0" smtClean="0"/>
              <a:t>Tener </a:t>
            </a:r>
            <a:r>
              <a:rPr lang="es-ES" sz="2800" dirty="0" err="1" smtClean="0"/>
              <a:t>dantroleno</a:t>
            </a:r>
            <a:r>
              <a:rPr lang="es-ES" sz="2800" dirty="0" smtClean="0"/>
              <a:t> a mano (36 frascos)</a:t>
            </a:r>
          </a:p>
          <a:p>
            <a:pPr marL="609600" indent="-609600" eaLnBrk="1" hangingPunct="1">
              <a:buFontTx/>
              <a:buAutoNum type="arabicPeriod" startAt="5"/>
              <a:defRPr/>
            </a:pPr>
            <a:endParaRPr lang="es-ES" sz="2800" dirty="0" smtClean="0"/>
          </a:p>
          <a:p>
            <a:pPr marL="609600" indent="-609600" eaLnBrk="1" hangingPunct="1">
              <a:buFontTx/>
              <a:buAutoNum type="arabicPeriod" startAt="6"/>
              <a:defRPr/>
            </a:pPr>
            <a:r>
              <a:rPr lang="es-ES" sz="2800" dirty="0" smtClean="0"/>
              <a:t>La anestesia regional es una buena alternativa a la general</a:t>
            </a:r>
          </a:p>
          <a:p>
            <a:pPr marL="609600" indent="-609600" eaLnBrk="1" hangingPunct="1">
              <a:buFontTx/>
              <a:buAutoNum type="arabicPeriod" startAt="6"/>
              <a:defRPr/>
            </a:pPr>
            <a:endParaRPr lang="es-ES" sz="2800" dirty="0" smtClean="0"/>
          </a:p>
          <a:p>
            <a:pPr marL="609600" indent="-609600" eaLnBrk="1" hangingPunct="1">
              <a:buFontTx/>
              <a:buAutoNum type="arabicPeriod" startAt="6"/>
              <a:defRPr/>
            </a:pPr>
            <a:r>
              <a:rPr lang="es-ES" sz="2800" dirty="0" smtClean="0"/>
              <a:t>Son fármacos seguros: Benzodiacepinas, barbitúricos, </a:t>
            </a:r>
            <a:r>
              <a:rPr lang="es-ES" sz="2800" dirty="0" err="1" smtClean="0"/>
              <a:t>propofol</a:t>
            </a:r>
            <a:r>
              <a:rPr lang="es-ES" sz="2800" dirty="0" smtClean="0"/>
              <a:t>, N2O, opiáceos, RMND</a:t>
            </a:r>
          </a:p>
          <a:p>
            <a:pPr marL="609600" indent="-609600" eaLnBrk="1" hangingPunct="1">
              <a:buFontTx/>
              <a:buAutoNum type="arabicPeriod" startAt="6"/>
              <a:defRPr/>
            </a:pPr>
            <a:endParaRPr lang="es-ES" sz="2800" dirty="0" smtClean="0"/>
          </a:p>
          <a:p>
            <a:pPr marL="609600" indent="-609600" eaLnBrk="1" hangingPunct="1">
              <a:buFontTx/>
              <a:buAutoNum type="arabicPeriod" startAt="6"/>
              <a:defRPr/>
            </a:pPr>
            <a:r>
              <a:rPr lang="es-ES" sz="2800" dirty="0" smtClean="0"/>
              <a:t>Vigilancia intensiva 24h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es-ES" sz="28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27050"/>
          </a:xfrm>
        </p:spPr>
        <p:txBody>
          <a:bodyPr/>
          <a:lstStyle/>
          <a:p>
            <a:pPr eaLnBrk="1" hangingPunct="1"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ANESTESIA EN PACIENTES SUSCEPTIBLES HM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contenido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5919787"/>
          </a:xfrm>
        </p:spPr>
        <p:txBody>
          <a:bodyPr/>
          <a:lstStyle/>
          <a:p>
            <a:pPr eaLnBrk="1" hangingPunct="1"/>
            <a:r>
              <a:rPr lang="es-ES_tradnl" smtClean="0">
                <a:ea typeface="ＭＳ Ｐゴシック"/>
                <a:cs typeface="ＭＳ Ｐゴシック"/>
              </a:rPr>
              <a:t>I- Clasificación de los trastornos neuromusculares</a:t>
            </a:r>
          </a:p>
          <a:p>
            <a:pPr eaLnBrk="1" hangingPunct="1"/>
            <a:endParaRPr lang="es-ES_tradnl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s-ES_tradnl" smtClean="0">
                <a:ea typeface="ＭＳ Ｐゴシック"/>
                <a:cs typeface="ＭＳ Ｐゴシック"/>
              </a:rPr>
              <a:t>II- Trastornos neuromusculares característicos</a:t>
            </a:r>
          </a:p>
          <a:p>
            <a:pPr eaLnBrk="1" hangingPunct="1"/>
            <a:endParaRPr lang="es-ES_tradnl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s-ES_tradnl" sz="440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III- Manejo anestésico de los trastornos neuromusculares</a:t>
            </a:r>
          </a:p>
          <a:p>
            <a:pPr eaLnBrk="1" hangingPunct="1"/>
            <a:endParaRPr lang="es-ES_tradnl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s-ES_tradnl" smtClean="0">
                <a:ea typeface="ＭＳ Ｐゴシック"/>
                <a:cs typeface="ＭＳ Ｐゴシック"/>
              </a:rPr>
              <a:t>IV- Caso clínico y aplicación práctica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>
          <a:xfrm>
            <a:off x="179388" y="76200"/>
            <a:ext cx="8785225" cy="457200"/>
          </a:xfrm>
        </p:spPr>
        <p:txBody>
          <a:bodyPr/>
          <a:lstStyle/>
          <a:p>
            <a:pPr eaLnBrk="1" hangingPunct="1"/>
            <a:r>
              <a:rPr lang="es-ES_tradnl" sz="2400" smtClean="0">
                <a:solidFill>
                  <a:srgbClr val="FF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III- MANEJO ANESTÉSICO DE LOS TRASTORNOS NM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188" y="1371600"/>
            <a:ext cx="7847012" cy="381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 typeface="Arial" charset="0"/>
              <a:buNone/>
              <a:defRPr/>
            </a:pPr>
            <a:r>
              <a:rPr lang="ca-ES" sz="2400" b="1" dirty="0">
                <a:latin typeface="+mn-lt"/>
                <a:ea typeface="ＭＳ Ｐゴシック" charset="-128"/>
                <a:cs typeface="ＭＳ Ｐゴシック" charset="-128"/>
              </a:rPr>
              <a:t>			</a:t>
            </a:r>
            <a:r>
              <a:rPr lang="ca-ES" sz="2400" b="1" dirty="0">
                <a:ea typeface="ＭＳ Ｐゴシック" charset="-128"/>
                <a:cs typeface="Arial" pitchFamily="34" charset="0"/>
              </a:rPr>
              <a:t>VALORACIÓN PREOPERATORIA</a:t>
            </a:r>
          </a:p>
          <a:p>
            <a:pPr marL="609600" indent="-609600">
              <a:spcBef>
                <a:spcPct val="20000"/>
              </a:spcBef>
              <a:buFont typeface="Arial" charset="0"/>
              <a:buNone/>
              <a:defRPr/>
            </a:pPr>
            <a:endParaRPr lang="es-ES" sz="2400" b="1" dirty="0">
              <a:ea typeface="ＭＳ Ｐゴシック" charset="-128"/>
              <a:cs typeface="Arial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s-ES" sz="2400" dirty="0">
                <a:ea typeface="ＭＳ Ｐゴシック" charset="-128"/>
                <a:cs typeface="Arial" pitchFamily="34" charset="0"/>
              </a:rPr>
              <a:t>Alteraciones respiratorias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endParaRPr lang="es-ES" sz="2400" dirty="0">
              <a:ea typeface="ＭＳ Ｐゴシック" charset="-128"/>
              <a:cs typeface="Arial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s-ES" sz="2400" dirty="0">
                <a:ea typeface="ＭＳ Ｐゴシック" charset="-128"/>
                <a:cs typeface="Arial" pitchFamily="34" charset="0"/>
              </a:rPr>
              <a:t>Alteraciones cardíacas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endParaRPr lang="es-ES" sz="2400" dirty="0">
              <a:ea typeface="ＭＳ Ｐゴシック" charset="-128"/>
              <a:cs typeface="Arial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s-ES" sz="2400" dirty="0">
                <a:ea typeface="ＭＳ Ｐゴシック" charset="-128"/>
                <a:cs typeface="Arial" pitchFamily="34" charset="0"/>
              </a:rPr>
              <a:t>Alteraciones nutricionales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-26988"/>
            <a:ext cx="8229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2800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Arial" pitchFamily="34" charset="0"/>
              </a:rPr>
              <a:t>1. ALTERACIONES RESPIRATORIAS</a:t>
            </a:r>
            <a:endParaRPr lang="es-ES" sz="2800" dirty="0">
              <a:ea typeface="ＭＳ Ｐゴシック" charset="-128"/>
              <a:cs typeface="Arial" pitchFamily="34" charset="0"/>
            </a:endParaRPr>
          </a:p>
        </p:txBody>
      </p:sp>
      <p:sp>
        <p:nvSpPr>
          <p:cNvPr id="41987" name="CuadroTexto 4"/>
          <p:cNvSpPr txBox="1">
            <a:spLocks noChangeArrowheads="1"/>
          </p:cNvSpPr>
          <p:nvPr/>
        </p:nvSpPr>
        <p:spPr bwMode="auto">
          <a:xfrm>
            <a:off x="142875" y="714375"/>
            <a:ext cx="84582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s-ES_tradnl" sz="2400"/>
              <a:t>Parénquima pulmonar normal / debilidad y fatiga muscular</a:t>
            </a:r>
          </a:p>
          <a:p>
            <a:pPr>
              <a:buFontTx/>
              <a:buChar char="-"/>
            </a:pPr>
            <a:endParaRPr lang="es-ES_tradnl" sz="2400"/>
          </a:p>
          <a:p>
            <a:pPr>
              <a:buFontTx/>
              <a:buChar char="-"/>
            </a:pPr>
            <a:r>
              <a:rPr lang="es-ES_tradnl" sz="2400"/>
              <a:t>Respiración superficial, uso musculatura accesoria y abdominal</a:t>
            </a:r>
          </a:p>
          <a:p>
            <a:pPr>
              <a:buFontTx/>
              <a:buChar char="-"/>
            </a:pPr>
            <a:endParaRPr lang="es-ES_tradnl" sz="2400"/>
          </a:p>
          <a:p>
            <a:pPr>
              <a:buFontTx/>
              <a:buChar char="-"/>
            </a:pPr>
            <a:r>
              <a:rPr lang="es-ES_tradnl" sz="2400"/>
              <a:t>Respiración paradójica</a:t>
            </a:r>
          </a:p>
          <a:p>
            <a:endParaRPr lang="es-ES_tradnl" sz="2400"/>
          </a:p>
          <a:p>
            <a:pPr>
              <a:buFontTx/>
              <a:buChar char="-"/>
            </a:pPr>
            <a:r>
              <a:rPr lang="es-ES_tradnl" sz="2400"/>
              <a:t>Insuficiencia respiratoria multifactorial (fatiga, no tos, atelectasias…)</a:t>
            </a:r>
          </a:p>
          <a:p>
            <a:pPr>
              <a:buFontTx/>
              <a:buChar char="-"/>
            </a:pPr>
            <a:endParaRPr lang="es-ES_tradnl"/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2963863" y="4071938"/>
            <a:ext cx="4465637" cy="1600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ca-ES">
                <a:solidFill>
                  <a:schemeClr val="bg1"/>
                </a:solidFill>
              </a:rPr>
              <a:t> PFR: restrictivo. Valorar PIM y PEM.</a:t>
            </a:r>
          </a:p>
          <a:p>
            <a:pPr>
              <a:buFontTx/>
              <a:buChar char="-"/>
            </a:pPr>
            <a:endParaRPr lang="ca-ES" sz="160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a-ES" sz="1600">
                <a:solidFill>
                  <a:schemeClr val="bg1"/>
                </a:solidFill>
              </a:rPr>
              <a:t> GSA: hipoxemia, hipercapnia</a:t>
            </a:r>
          </a:p>
          <a:p>
            <a:pPr>
              <a:buFontTx/>
              <a:buChar char="-"/>
            </a:pPr>
            <a:endParaRPr lang="ca-ES" sz="160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a-ES" sz="1600">
                <a:solidFill>
                  <a:schemeClr val="bg1"/>
                </a:solidFill>
              </a:rPr>
              <a:t>Rx tórax: atelectasias / infiltrados? (Eaton-Lambert)</a:t>
            </a:r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90725" y="6148388"/>
            <a:ext cx="4724400" cy="369887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38100" dir="2700000" algn="br">
              <a:srgbClr val="000000">
                <a:alpha val="48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_tradnl" dirty="0">
                <a:latin typeface="Arial" charset="0"/>
                <a:ea typeface="ＭＳ Ｐゴシック" charset="-128"/>
                <a:cs typeface="+mn-cs"/>
              </a:rPr>
              <a:t>ANESTESIA COMBINADA / REGIONAL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-26988"/>
            <a:ext cx="8229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2800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Arial" pitchFamily="34" charset="0"/>
              </a:rPr>
              <a:t>2. ALTERACIONES CARDÍACAS</a:t>
            </a:r>
            <a:endParaRPr lang="es-ES" sz="2800" dirty="0">
              <a:ea typeface="ＭＳ Ｐゴシック" charset="-128"/>
              <a:cs typeface="Arial" pitchFamily="34" charset="0"/>
            </a:endParaRPr>
          </a:p>
        </p:txBody>
      </p:sp>
      <p:sp>
        <p:nvSpPr>
          <p:cNvPr id="43011" name="CuadroTexto 5"/>
          <p:cNvSpPr txBox="1">
            <a:spLocks noChangeArrowheads="1"/>
          </p:cNvSpPr>
          <p:nvPr/>
        </p:nvSpPr>
        <p:spPr bwMode="auto">
          <a:xfrm>
            <a:off x="228600" y="1066800"/>
            <a:ext cx="84582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s-ES_tradnl" sz="2400" dirty="0"/>
              <a:t>Alteraciones de la conducción AV (Becker, </a:t>
            </a:r>
            <a:r>
              <a:rPr lang="es-ES_tradnl" sz="2400" dirty="0" err="1"/>
              <a:t>Steinert</a:t>
            </a:r>
            <a:r>
              <a:rPr lang="es-ES_tradnl" sz="2400" dirty="0"/>
              <a:t>)</a:t>
            </a:r>
          </a:p>
          <a:p>
            <a:pPr>
              <a:buFontTx/>
              <a:buChar char="-"/>
            </a:pPr>
            <a:endParaRPr lang="es-ES_tradnl" sz="2400" dirty="0"/>
          </a:p>
          <a:p>
            <a:pPr>
              <a:buFontTx/>
              <a:buChar char="-"/>
            </a:pPr>
            <a:r>
              <a:rPr lang="es-ES_tradnl" sz="2400" dirty="0"/>
              <a:t>Prolapso válvula mitral / IM (</a:t>
            </a:r>
            <a:r>
              <a:rPr lang="es-ES_tradnl" sz="2400" dirty="0" err="1"/>
              <a:t>Duchene</a:t>
            </a:r>
            <a:r>
              <a:rPr lang="es-ES_tradnl" sz="2400" dirty="0"/>
              <a:t>, </a:t>
            </a:r>
            <a:r>
              <a:rPr lang="es-ES_tradnl" sz="2400" dirty="0" err="1"/>
              <a:t>Steinert</a:t>
            </a:r>
            <a:r>
              <a:rPr lang="es-ES_tradnl" sz="2400" dirty="0"/>
              <a:t>)</a:t>
            </a:r>
          </a:p>
          <a:p>
            <a:pPr>
              <a:buFontTx/>
              <a:buChar char="-"/>
            </a:pPr>
            <a:endParaRPr lang="es-ES_tradnl" sz="2400" dirty="0"/>
          </a:p>
          <a:p>
            <a:pPr>
              <a:buFontTx/>
              <a:buChar char="-"/>
            </a:pPr>
            <a:r>
              <a:rPr lang="es-ES_tradnl" sz="2400" dirty="0"/>
              <a:t>Hipertrofia obstructiva del VD, HTP (</a:t>
            </a:r>
            <a:r>
              <a:rPr lang="es-ES_tradnl" sz="2400" dirty="0" err="1"/>
              <a:t>Duchene</a:t>
            </a:r>
            <a:r>
              <a:rPr lang="es-ES_tradnl" sz="2400" dirty="0"/>
              <a:t>)</a:t>
            </a:r>
          </a:p>
          <a:p>
            <a:endParaRPr lang="es-ES_tradnl" sz="2400" dirty="0"/>
          </a:p>
          <a:p>
            <a:pPr>
              <a:buFontTx/>
              <a:buChar char="-"/>
            </a:pPr>
            <a:r>
              <a:rPr lang="es-ES_tradnl" sz="2400" dirty="0"/>
              <a:t>Muerte súbita (Becker)</a:t>
            </a:r>
          </a:p>
          <a:p>
            <a:pPr>
              <a:buFontTx/>
              <a:buChar char="-"/>
            </a:pPr>
            <a:endParaRPr lang="es-ES_tradnl" sz="2400" dirty="0"/>
          </a:p>
          <a:p>
            <a:pPr>
              <a:buFontTx/>
              <a:buChar char="-"/>
            </a:pPr>
            <a:endParaRPr lang="es-ES_tradnl" dirty="0"/>
          </a:p>
        </p:txBody>
      </p:sp>
      <p:sp>
        <p:nvSpPr>
          <p:cNvPr id="7" name="5 CuadroTexto"/>
          <p:cNvSpPr txBox="1">
            <a:spLocks noChangeArrowheads="1"/>
          </p:cNvSpPr>
          <p:nvPr/>
        </p:nvSpPr>
        <p:spPr bwMode="auto">
          <a:xfrm>
            <a:off x="6934200" y="2031832"/>
            <a:ext cx="2209800" cy="101566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2000" dirty="0">
                <a:solidFill>
                  <a:srgbClr val="FFFF00"/>
                </a:solidFill>
              </a:rPr>
              <a:t>ECG      ECOCARDIO</a:t>
            </a:r>
            <a:endParaRPr lang="ca-ES" sz="2000" dirty="0" smtClean="0">
              <a:solidFill>
                <a:srgbClr val="FFFF00"/>
              </a:solidFill>
            </a:endParaRPr>
          </a:p>
          <a:p>
            <a:r>
              <a:rPr lang="ca-ES" sz="2000" dirty="0" smtClean="0">
                <a:solidFill>
                  <a:srgbClr val="FFFF00"/>
                </a:solidFill>
              </a:rPr>
              <a:t>Holter</a:t>
            </a:r>
            <a:r>
              <a:rPr lang="ca-ES" sz="2000" dirty="0">
                <a:solidFill>
                  <a:srgbClr val="FFFF00"/>
                </a:solidFill>
              </a:rPr>
              <a:t>?   </a:t>
            </a:r>
            <a:r>
              <a:rPr lang="ca-ES" sz="2000" dirty="0" smtClean="0">
                <a:solidFill>
                  <a:srgbClr val="FFFF00"/>
                </a:solidFill>
              </a:rPr>
              <a:t>EEF? </a:t>
            </a:r>
            <a:endParaRPr lang="ca-ES" sz="2000" dirty="0">
              <a:solidFill>
                <a:srgbClr val="FFFF00"/>
              </a:solidFill>
            </a:endParaRPr>
          </a:p>
          <a:p>
            <a:endParaRPr lang="ca-ES" sz="2800" dirty="0">
              <a:solidFill>
                <a:schemeClr val="bg1"/>
              </a:solidFill>
            </a:endParaRPr>
          </a:p>
        </p:txBody>
      </p:sp>
      <p:pic>
        <p:nvPicPr>
          <p:cNvPr id="9" name="Imagen 8" descr="prolapso ec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4538" y="3619500"/>
            <a:ext cx="4589462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 descr="ECG BAV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695700"/>
            <a:ext cx="4318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Marcador de contenido 2"/>
          <p:cNvSpPr>
            <a:spLocks noGrp="1"/>
          </p:cNvSpPr>
          <p:nvPr>
            <p:ph idx="1"/>
          </p:nvPr>
        </p:nvSpPr>
        <p:spPr>
          <a:xfrm>
            <a:off x="228600" y="1524000"/>
            <a:ext cx="7848600" cy="2819400"/>
          </a:xfrm>
        </p:spPr>
        <p:txBody>
          <a:bodyPr/>
          <a:lstStyle/>
          <a:p>
            <a:pPr eaLnBrk="1" hangingPunct="1"/>
            <a:r>
              <a:rPr lang="es-ES_tradnl" sz="2800" smtClean="0">
                <a:ea typeface="ＭＳ Ｐゴシック"/>
                <a:cs typeface="ＭＳ Ｐゴシック"/>
              </a:rPr>
              <a:t>1- </a:t>
            </a:r>
            <a:r>
              <a:rPr lang="es-ES_tradnl" sz="2800" smtClean="0">
                <a:latin typeface="Arial" pitchFamily="34" charset="0"/>
                <a:ea typeface="ＭＳ Ｐゴシック"/>
                <a:cs typeface="Arial" pitchFamily="34" charset="0"/>
              </a:rPr>
              <a:t>Lesiones intracraneales</a:t>
            </a:r>
          </a:p>
          <a:p>
            <a:pPr eaLnBrk="1" hangingPunct="1"/>
            <a:endParaRPr lang="es-ES_tradnl" sz="280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es-ES_tradnl" sz="280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eaLnBrk="1" hangingPunct="1"/>
            <a:r>
              <a:rPr lang="es-ES_tradnl" sz="2800" smtClean="0">
                <a:latin typeface="Arial" pitchFamily="34" charset="0"/>
                <a:ea typeface="ＭＳ Ｐゴシック"/>
                <a:cs typeface="Arial" pitchFamily="34" charset="0"/>
              </a:rPr>
              <a:t>2- Lesiones de la médula espinal</a:t>
            </a:r>
          </a:p>
          <a:p>
            <a:pPr eaLnBrk="1" hangingPunct="1">
              <a:buFont typeface="Arial" pitchFamily="34" charset="0"/>
              <a:buNone/>
            </a:pPr>
            <a:endParaRPr lang="es-ES_tradnl" sz="2800" smtClean="0">
              <a:ea typeface="ＭＳ Ｐゴシック"/>
              <a:cs typeface="ＭＳ Ｐゴシック"/>
            </a:endParaRPr>
          </a:p>
        </p:txBody>
      </p:sp>
      <p:sp>
        <p:nvSpPr>
          <p:cNvPr id="44035" name="CuadroTexto 4"/>
          <p:cNvSpPr txBox="1">
            <a:spLocks noChangeArrowheads="1"/>
          </p:cNvSpPr>
          <p:nvPr/>
        </p:nvSpPr>
        <p:spPr bwMode="auto">
          <a:xfrm>
            <a:off x="4930775" y="1085850"/>
            <a:ext cx="3962400" cy="1200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solidFill>
                  <a:schemeClr val="bg1"/>
                </a:solidFill>
                <a:cs typeface="Arial" pitchFamily="34" charset="0"/>
              </a:rPr>
              <a:t>Hemiplegia</a:t>
            </a:r>
          </a:p>
          <a:p>
            <a:r>
              <a:rPr lang="es-ES_tradnl">
                <a:solidFill>
                  <a:schemeClr val="bg1"/>
                </a:solidFill>
                <a:cs typeface="Arial" pitchFamily="34" charset="0"/>
              </a:rPr>
              <a:t>Enfermedad Parkinson</a:t>
            </a:r>
          </a:p>
          <a:p>
            <a:r>
              <a:rPr lang="es-ES_tradnl">
                <a:solidFill>
                  <a:schemeClr val="bg1"/>
                </a:solidFill>
                <a:cs typeface="Arial" pitchFamily="34" charset="0"/>
              </a:rPr>
              <a:t>Esclerosis múltiple</a:t>
            </a:r>
          </a:p>
          <a:p>
            <a:r>
              <a:rPr lang="es-ES_tradnl">
                <a:solidFill>
                  <a:schemeClr val="bg1"/>
                </a:solidFill>
                <a:cs typeface="Arial" pitchFamily="34" charset="0"/>
              </a:rPr>
              <a:t>Trastornos difusos (TCE, tumores..)</a:t>
            </a:r>
          </a:p>
        </p:txBody>
      </p:sp>
      <p:sp>
        <p:nvSpPr>
          <p:cNvPr id="44036" name="CuadroTexto 5"/>
          <p:cNvSpPr txBox="1">
            <a:spLocks noChangeArrowheads="1"/>
          </p:cNvSpPr>
          <p:nvPr/>
        </p:nvSpPr>
        <p:spPr bwMode="auto">
          <a:xfrm>
            <a:off x="6083300" y="2886075"/>
            <a:ext cx="2089150" cy="923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solidFill>
                  <a:schemeClr val="bg1"/>
                </a:solidFill>
                <a:cs typeface="Arial" pitchFamily="34" charset="0"/>
              </a:rPr>
              <a:t>Paraplegia</a:t>
            </a:r>
          </a:p>
          <a:p>
            <a:r>
              <a:rPr lang="es-ES_tradnl">
                <a:solidFill>
                  <a:schemeClr val="bg1"/>
                </a:solidFill>
                <a:cs typeface="Arial" pitchFamily="34" charset="0"/>
              </a:rPr>
              <a:t>ELA</a:t>
            </a:r>
          </a:p>
          <a:p>
            <a:r>
              <a:rPr lang="es-ES_tradnl">
                <a:solidFill>
                  <a:schemeClr val="bg1"/>
                </a:solidFill>
                <a:cs typeface="Arial" pitchFamily="34" charset="0"/>
              </a:rPr>
              <a:t>Poliomielitis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-26988"/>
            <a:ext cx="8229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2800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Arial" pitchFamily="34" charset="0"/>
              </a:rPr>
              <a:t>2. ALTERACIONES CARDÍACAS</a:t>
            </a:r>
            <a:endParaRPr lang="es-ES" sz="2800" dirty="0">
              <a:ea typeface="ＭＳ Ｐゴシック" charset="-128"/>
              <a:cs typeface="Arial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124075" y="5029200"/>
            <a:ext cx="4540250" cy="461963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38100" dir="2700000" algn="br">
              <a:srgbClr val="000000">
                <a:alpha val="48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400" dirty="0">
                <a:latin typeface="Arial" charset="0"/>
                <a:ea typeface="ＭＳ Ｐゴシック" charset="-128"/>
                <a:cs typeface="+mn-cs"/>
              </a:rPr>
              <a:t>DISFUNCIÓN AUTONÓMICA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-26988"/>
            <a:ext cx="8229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2800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Arial" pitchFamily="34" charset="0"/>
              </a:rPr>
              <a:t>3. ALTERACIONES NUTRICIONALES</a:t>
            </a:r>
            <a:endParaRPr lang="es-ES" sz="2800" dirty="0">
              <a:ea typeface="ＭＳ Ｐゴシック" charset="-128"/>
              <a:cs typeface="Arial" pitchFamily="34" charset="0"/>
            </a:endParaRPr>
          </a:p>
        </p:txBody>
      </p:sp>
      <p:sp>
        <p:nvSpPr>
          <p:cNvPr id="45059" name="CuadroTexto 6"/>
          <p:cNvSpPr txBox="1">
            <a:spLocks noChangeArrowheads="1"/>
          </p:cNvSpPr>
          <p:nvPr/>
        </p:nvSpPr>
        <p:spPr bwMode="auto">
          <a:xfrm>
            <a:off x="1219200" y="990600"/>
            <a:ext cx="6477000" cy="369888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/>
              <a:t>Disfagia, hipomotilidad gastrointestinal, malabsorción</a:t>
            </a: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1219200" y="2667000"/>
            <a:ext cx="6477000" cy="369888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/>
              <a:t>Disminución apetito</a:t>
            </a:r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1219200" y="4724400"/>
            <a:ext cx="6477000" cy="369888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/>
              <a:t>Desnutrición calórico-proteica (fallo sutura, infecciones..)</a:t>
            </a:r>
          </a:p>
        </p:txBody>
      </p:sp>
      <p:sp>
        <p:nvSpPr>
          <p:cNvPr id="10" name="Flecha abajo 9"/>
          <p:cNvSpPr/>
          <p:nvPr/>
        </p:nvSpPr>
        <p:spPr>
          <a:xfrm>
            <a:off x="4191000" y="1524000"/>
            <a:ext cx="381000" cy="822325"/>
          </a:xfrm>
          <a:prstGeom prst="downArrow">
            <a:avLst>
              <a:gd name="adj1" fmla="val 50000"/>
              <a:gd name="adj2" fmla="val 44798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lecha abajo 11"/>
          <p:cNvSpPr/>
          <p:nvPr/>
        </p:nvSpPr>
        <p:spPr>
          <a:xfrm>
            <a:off x="4191000" y="3429000"/>
            <a:ext cx="381000" cy="822325"/>
          </a:xfrm>
          <a:prstGeom prst="downArrow">
            <a:avLst>
              <a:gd name="adj1" fmla="val 50000"/>
              <a:gd name="adj2" fmla="val 44798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CuadroTexto 12"/>
          <p:cNvSpPr txBox="1">
            <a:spLocks noChangeArrowheads="1"/>
          </p:cNvSpPr>
          <p:nvPr/>
        </p:nvSpPr>
        <p:spPr bwMode="auto">
          <a:xfrm>
            <a:off x="1219200" y="6096000"/>
            <a:ext cx="6477000" cy="369888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/>
              <a:t>SOPORTE NUTRICIONAL PERIOPERATORIO</a:t>
            </a:r>
          </a:p>
        </p:txBody>
      </p:sp>
      <p:sp>
        <p:nvSpPr>
          <p:cNvPr id="11" name="CuadroTexto 10"/>
          <p:cNvSpPr txBox="1">
            <a:spLocks noChangeArrowheads="1"/>
          </p:cNvSpPr>
          <p:nvPr/>
        </p:nvSpPr>
        <p:spPr bwMode="auto">
          <a:xfrm>
            <a:off x="1219200" y="5486400"/>
            <a:ext cx="6477000" cy="369888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 smtClean="0"/>
              <a:t>RIESGO BRONCOASPIRACIÓN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 txBox="1">
            <a:spLocks noChangeArrowheads="1"/>
          </p:cNvSpPr>
          <p:nvPr/>
        </p:nvSpPr>
        <p:spPr bwMode="auto">
          <a:xfrm>
            <a:off x="1066800" y="1285875"/>
            <a:ext cx="7391400" cy="38100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s-ES" sz="2400" b="1"/>
              <a:t>			</a:t>
            </a:r>
            <a:r>
              <a:rPr lang="ca-ES" sz="2400" b="1"/>
              <a:t>CONSENTIMIENTO INFORMADO</a:t>
            </a:r>
            <a:endParaRPr lang="es-ES" sz="2400" b="1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s-ES" sz="2400" b="1"/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s-ES_tradnl" sz="2400" b="1"/>
              <a:t>Descripción procedimiento (regional/combinada/general)</a:t>
            </a:r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s-ES_tradnl" sz="2400" b="1"/>
              <a:t>Riesgos específicos</a:t>
            </a:r>
            <a:endParaRPr lang="es-ES" sz="2400" b="1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s-ES" sz="2400" b="1"/>
          </a:p>
        </p:txBody>
      </p:sp>
      <p:sp>
        <p:nvSpPr>
          <p:cNvPr id="5" name="2 CuadroTexto"/>
          <p:cNvSpPr txBox="1">
            <a:spLocks noChangeArrowheads="1"/>
          </p:cNvSpPr>
          <p:nvPr/>
        </p:nvSpPr>
        <p:spPr bwMode="auto">
          <a:xfrm>
            <a:off x="2819400" y="3657600"/>
            <a:ext cx="4508500" cy="1200150"/>
          </a:xfrm>
          <a:prstGeom prst="rect">
            <a:avLst/>
          </a:prstGeom>
          <a:solidFill>
            <a:srgbClr val="2C15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>
                <a:solidFill>
                  <a:srgbClr val="FFFF00"/>
                </a:solidFill>
              </a:rPr>
              <a:t>Dificultad IOT (FBC despierto?)</a:t>
            </a:r>
          </a:p>
          <a:p>
            <a:r>
              <a:rPr lang="ca-ES">
                <a:solidFill>
                  <a:srgbClr val="FFFF00"/>
                </a:solidFill>
              </a:rPr>
              <a:t>Broncoaspiración</a:t>
            </a:r>
          </a:p>
          <a:p>
            <a:r>
              <a:rPr lang="ca-ES">
                <a:solidFill>
                  <a:srgbClr val="FFFF00"/>
                </a:solidFill>
              </a:rPr>
              <a:t>Riesgo Hipertermia Maligna</a:t>
            </a:r>
          </a:p>
          <a:p>
            <a:r>
              <a:rPr lang="ca-ES">
                <a:solidFill>
                  <a:srgbClr val="FFFF00"/>
                </a:solidFill>
              </a:rPr>
              <a:t>Necesidad soporte ventilatorio prolongado</a:t>
            </a:r>
          </a:p>
          <a:p>
            <a:endParaRPr lang="es-E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 txBox="1">
            <a:spLocks noChangeArrowheads="1"/>
          </p:cNvSpPr>
          <p:nvPr/>
        </p:nvSpPr>
        <p:spPr bwMode="auto">
          <a:xfrm>
            <a:off x="1066800" y="1285875"/>
            <a:ext cx="7391400" cy="381000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s-ES" sz="2400" b="1"/>
              <a:t>					</a:t>
            </a:r>
            <a:r>
              <a:rPr lang="ca-ES" sz="2400" b="1"/>
              <a:t>PREOPERATORIO</a:t>
            </a:r>
            <a:endParaRPr lang="es-ES" sz="2400" b="1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s-ES" sz="2400" b="1"/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s-ES" sz="2400"/>
              <a:t>No se recomienda premedicación (individualizar)</a:t>
            </a:r>
          </a:p>
          <a:p>
            <a:pPr marL="609600" indent="-609600">
              <a:spcBef>
                <a:spcPct val="20000"/>
              </a:spcBef>
              <a:buFontTx/>
              <a:buChar char="-"/>
            </a:pPr>
            <a:endParaRPr lang="es-ES" sz="2400"/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ca-ES" sz="2400"/>
              <a:t>Profilaxis broncoaspiración</a:t>
            </a:r>
          </a:p>
          <a:p>
            <a:pPr marL="609600" indent="-609600">
              <a:spcBef>
                <a:spcPct val="20000"/>
              </a:spcBef>
              <a:buFontTx/>
              <a:buChar char="-"/>
            </a:pPr>
            <a:endParaRPr lang="ca-ES" sz="2400"/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ca-ES" sz="2400"/>
              <a:t>Fisioterapia respiratoria pre y post-operatoria</a:t>
            </a:r>
            <a:endParaRPr lang="es-ES" sz="2400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s-ES" sz="2400" b="1"/>
          </a:p>
        </p:txBody>
      </p:sp>
      <p:sp>
        <p:nvSpPr>
          <p:cNvPr id="47107" name="2 CuadroTexto"/>
          <p:cNvSpPr txBox="1">
            <a:spLocks noChangeArrowheads="1"/>
          </p:cNvSpPr>
          <p:nvPr/>
        </p:nvSpPr>
        <p:spPr bwMode="auto">
          <a:xfrm>
            <a:off x="5580063" y="2895600"/>
            <a:ext cx="1825625" cy="646113"/>
          </a:xfrm>
          <a:prstGeom prst="rect">
            <a:avLst/>
          </a:prstGeom>
          <a:solidFill>
            <a:srgbClr val="F4D1A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/>
              <a:t>Metoclopramida</a:t>
            </a:r>
          </a:p>
          <a:p>
            <a:r>
              <a:rPr lang="ca-ES"/>
              <a:t>Anti-H2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/>
          <a:lstStyle/>
          <a:p>
            <a:pPr eaLnBrk="1" hangingPunct="1"/>
            <a:r>
              <a:rPr lang="es-ES_tradnl" sz="2800" smtClean="0">
                <a:latin typeface="Arial" pitchFamily="34" charset="0"/>
                <a:ea typeface="ＭＳ Ｐゴシック"/>
                <a:cs typeface="Arial" pitchFamily="34" charset="0"/>
              </a:rPr>
              <a:t>5- LESIONES MUSCULARES</a:t>
            </a:r>
          </a:p>
        </p:txBody>
      </p:sp>
      <p:sp>
        <p:nvSpPr>
          <p:cNvPr id="7171" name="Marcador de contenido 2"/>
          <p:cNvSpPr>
            <a:spLocks noGrp="1"/>
          </p:cNvSpPr>
          <p:nvPr>
            <p:ph idx="1"/>
          </p:nvPr>
        </p:nvSpPr>
        <p:spPr>
          <a:xfrm>
            <a:off x="107950" y="692150"/>
            <a:ext cx="8229600" cy="5789613"/>
          </a:xfrm>
        </p:spPr>
        <p:txBody>
          <a:bodyPr/>
          <a:lstStyle/>
          <a:p>
            <a:pPr eaLnBrk="1" hangingPunct="1"/>
            <a:r>
              <a:rPr lang="es-ES_tradnl" dirty="0" smtClean="0">
                <a:latin typeface="Arial" pitchFamily="34" charset="0"/>
                <a:ea typeface="ＭＳ Ｐゴシック"/>
                <a:cs typeface="Arial" pitchFamily="34" charset="0"/>
              </a:rPr>
              <a:t>5.1- Distrofias musculares</a:t>
            </a:r>
          </a:p>
          <a:p>
            <a:pPr eaLnBrk="1" hangingPunct="1">
              <a:buFont typeface="Arial" pitchFamily="34" charset="0"/>
              <a:buNone/>
            </a:pPr>
            <a:endParaRPr lang="es-ES_tradnl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eaLnBrk="1" hangingPunct="1"/>
            <a:r>
              <a:rPr lang="es-ES_tradnl" dirty="0" smtClean="0">
                <a:latin typeface="Arial" pitchFamily="34" charset="0"/>
                <a:ea typeface="ＭＳ Ｐゴシック"/>
                <a:cs typeface="Arial" pitchFamily="34" charset="0"/>
              </a:rPr>
              <a:t>5.2- Síndromes </a:t>
            </a:r>
            <a:r>
              <a:rPr lang="es-ES_tradnl" dirty="0" err="1" smtClean="0">
                <a:latin typeface="Arial" pitchFamily="34" charset="0"/>
                <a:ea typeface="ＭＳ Ｐゴシック"/>
                <a:cs typeface="Arial" pitchFamily="34" charset="0"/>
              </a:rPr>
              <a:t>miotónicos</a:t>
            </a:r>
            <a:endParaRPr lang="es-ES_tradnl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es-ES_tradnl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eaLnBrk="1" hangingPunct="1"/>
            <a:r>
              <a:rPr lang="es-ES_tradnl" dirty="0" smtClean="0">
                <a:latin typeface="Arial" pitchFamily="34" charset="0"/>
                <a:ea typeface="ＭＳ Ｐゴシック"/>
                <a:cs typeface="Arial" pitchFamily="34" charset="0"/>
              </a:rPr>
              <a:t>5.3- </a:t>
            </a:r>
            <a:r>
              <a:rPr lang="es-ES_tradnl" dirty="0" err="1" smtClean="0">
                <a:latin typeface="Arial" pitchFamily="34" charset="0"/>
                <a:ea typeface="ＭＳ Ｐゴシック"/>
                <a:cs typeface="Arial" pitchFamily="34" charset="0"/>
              </a:rPr>
              <a:t>Miopatías</a:t>
            </a:r>
            <a:r>
              <a:rPr lang="es-ES_tradnl" dirty="0" smtClean="0">
                <a:latin typeface="Arial" pitchFamily="34" charset="0"/>
                <a:ea typeface="ＭＳ Ｐゴシック"/>
                <a:cs typeface="Arial" pitchFamily="34" charset="0"/>
              </a:rPr>
              <a:t> congénitas</a:t>
            </a:r>
          </a:p>
          <a:p>
            <a:pPr eaLnBrk="1" hangingPunct="1"/>
            <a:endParaRPr lang="es-ES_tradnl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eaLnBrk="1" hangingPunct="1"/>
            <a:r>
              <a:rPr lang="es-ES_tradnl" dirty="0" smtClean="0">
                <a:latin typeface="Arial" pitchFamily="34" charset="0"/>
                <a:ea typeface="ＭＳ Ｐゴシック"/>
                <a:cs typeface="Arial" pitchFamily="34" charset="0"/>
              </a:rPr>
              <a:t>5.4- Parálisis periódica familiar</a:t>
            </a:r>
          </a:p>
          <a:p>
            <a:pPr eaLnBrk="1" hangingPunct="1">
              <a:buFont typeface="Arial" pitchFamily="34" charset="0"/>
              <a:buNone/>
            </a:pPr>
            <a:endParaRPr lang="es-ES_tradnl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eaLnBrk="1" hangingPunct="1"/>
            <a:r>
              <a:rPr lang="es-ES_tradnl" dirty="0" smtClean="0">
                <a:latin typeface="Arial" pitchFamily="34" charset="0"/>
                <a:ea typeface="ＭＳ Ｐゴシック"/>
                <a:cs typeface="Arial" pitchFamily="34" charset="0"/>
              </a:rPr>
              <a:t>5.5- </a:t>
            </a:r>
            <a:r>
              <a:rPr lang="es-ES_tradnl" dirty="0" err="1" smtClean="0">
                <a:latin typeface="Arial" pitchFamily="34" charset="0"/>
                <a:ea typeface="ＭＳ Ｐゴシック"/>
                <a:cs typeface="Arial" pitchFamily="34" charset="0"/>
              </a:rPr>
              <a:t>Miopatías</a:t>
            </a:r>
            <a:r>
              <a:rPr lang="es-ES_tradnl" dirty="0" smtClean="0">
                <a:latin typeface="Arial" pitchFamily="34" charset="0"/>
                <a:ea typeface="ＭＳ Ｐゴシック"/>
                <a:cs typeface="Arial" pitchFamily="34" charset="0"/>
              </a:rPr>
              <a:t> metabólicas </a:t>
            </a:r>
          </a:p>
        </p:txBody>
      </p:sp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5292725" y="381000"/>
            <a:ext cx="3576638" cy="15700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solidFill>
                  <a:schemeClr val="bg1"/>
                </a:solidFill>
                <a:cs typeface="Arial" pitchFamily="34" charset="0"/>
              </a:rPr>
              <a:t>Enfermedad Duchenne</a:t>
            </a:r>
          </a:p>
          <a:p>
            <a:r>
              <a:rPr lang="es-ES_tradnl" sz="1600">
                <a:solidFill>
                  <a:schemeClr val="bg1"/>
                </a:solidFill>
                <a:cs typeface="Arial" pitchFamily="34" charset="0"/>
              </a:rPr>
              <a:t>Distrofia muscular Becker</a:t>
            </a:r>
          </a:p>
          <a:p>
            <a:r>
              <a:rPr lang="es-ES_tradnl" sz="1600">
                <a:solidFill>
                  <a:schemeClr val="bg1"/>
                </a:solidFill>
                <a:cs typeface="Arial" pitchFamily="34" charset="0"/>
              </a:rPr>
              <a:t>Distrofia escapulohumeral de Landouzy-Déjèrine</a:t>
            </a:r>
          </a:p>
          <a:p>
            <a:r>
              <a:rPr lang="es-ES_tradnl" sz="1600">
                <a:solidFill>
                  <a:schemeClr val="bg1"/>
                </a:solidFill>
                <a:cs typeface="Arial" pitchFamily="34" charset="0"/>
              </a:rPr>
              <a:t>Enfermedad de Emery-Dreyfus</a:t>
            </a:r>
          </a:p>
          <a:p>
            <a:r>
              <a:rPr lang="es-ES_tradnl" sz="1600">
                <a:solidFill>
                  <a:schemeClr val="bg1"/>
                </a:solidFill>
                <a:cs typeface="Arial" pitchFamily="34" charset="0"/>
              </a:rPr>
              <a:t>Distrofia de las cinturas o de Erb</a:t>
            </a: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5459413" y="1860550"/>
            <a:ext cx="3576637" cy="1568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solidFill>
                  <a:schemeClr val="bg1"/>
                </a:solidFill>
                <a:cs typeface="Arial" pitchFamily="34" charset="0"/>
              </a:rPr>
              <a:t>Enfermedad Steinert</a:t>
            </a:r>
          </a:p>
          <a:p>
            <a:r>
              <a:rPr lang="es-ES_tradnl" sz="1600">
                <a:solidFill>
                  <a:schemeClr val="bg1"/>
                </a:solidFill>
                <a:cs typeface="Arial" pitchFamily="34" charset="0"/>
              </a:rPr>
              <a:t>Distrofia miotónica congénita</a:t>
            </a:r>
          </a:p>
          <a:p>
            <a:r>
              <a:rPr lang="es-ES_tradnl" sz="1600">
                <a:solidFill>
                  <a:schemeClr val="bg1"/>
                </a:solidFill>
                <a:cs typeface="Arial" pitchFamily="34" charset="0"/>
              </a:rPr>
              <a:t>Miotonía congénita o enf. de Thomsen</a:t>
            </a:r>
          </a:p>
          <a:p>
            <a:r>
              <a:rPr lang="es-ES_tradnl" sz="1600">
                <a:solidFill>
                  <a:schemeClr val="bg1"/>
                </a:solidFill>
                <a:cs typeface="Arial" pitchFamily="34" charset="0"/>
              </a:rPr>
              <a:t>Paramiotonía congénita</a:t>
            </a:r>
          </a:p>
          <a:p>
            <a:r>
              <a:rPr lang="es-ES_tradnl" sz="1600">
                <a:solidFill>
                  <a:schemeClr val="bg1"/>
                </a:solidFill>
                <a:cs typeface="Arial" pitchFamily="34" charset="0"/>
              </a:rPr>
              <a:t>Enf. Schwartz-Jampel</a:t>
            </a: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4876800" y="3581400"/>
            <a:ext cx="3576638" cy="5857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 dirty="0">
                <a:solidFill>
                  <a:schemeClr val="bg1"/>
                </a:solidFill>
                <a:cs typeface="Arial" pitchFamily="34" charset="0"/>
              </a:rPr>
              <a:t>Central </a:t>
            </a:r>
            <a:r>
              <a:rPr lang="es-ES_tradnl" sz="1600" dirty="0" err="1">
                <a:solidFill>
                  <a:schemeClr val="bg1"/>
                </a:solidFill>
                <a:cs typeface="Arial" pitchFamily="34" charset="0"/>
              </a:rPr>
              <a:t>Core</a:t>
            </a:r>
            <a:endParaRPr lang="es-ES_tradnl" sz="16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s-ES_tradnl" sz="1600" dirty="0" err="1">
                <a:solidFill>
                  <a:schemeClr val="bg1"/>
                </a:solidFill>
                <a:cs typeface="Arial" pitchFamily="34" charset="0"/>
              </a:rPr>
              <a:t>Miopatías</a:t>
            </a:r>
            <a:r>
              <a:rPr lang="es-ES_tradnl" sz="1600" dirty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s-ES_tradnl" sz="1600" dirty="0" err="1">
                <a:solidFill>
                  <a:schemeClr val="bg1"/>
                </a:solidFill>
                <a:cs typeface="Arial" pitchFamily="34" charset="0"/>
              </a:rPr>
              <a:t>nemalínica</a:t>
            </a:r>
            <a:r>
              <a:rPr lang="es-ES_tradnl" sz="1600" dirty="0">
                <a:solidFill>
                  <a:schemeClr val="bg1"/>
                </a:solidFill>
                <a:cs typeface="Arial" pitchFamily="34" charset="0"/>
              </a:rPr>
              <a:t>, tubular…</a:t>
            </a:r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6516688" y="4221163"/>
            <a:ext cx="2209800" cy="584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solidFill>
                  <a:schemeClr val="bg1"/>
                </a:solidFill>
                <a:cs typeface="Arial" pitchFamily="34" charset="0"/>
              </a:rPr>
              <a:t>Hiperpotasémica</a:t>
            </a:r>
          </a:p>
          <a:p>
            <a:r>
              <a:rPr lang="es-ES_tradnl" sz="1600">
                <a:solidFill>
                  <a:schemeClr val="bg1"/>
                </a:solidFill>
                <a:cs typeface="Arial" pitchFamily="34" charset="0"/>
              </a:rPr>
              <a:t>Hipopotasémica</a:t>
            </a: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5459413" y="5516563"/>
            <a:ext cx="3576637" cy="339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solidFill>
                  <a:schemeClr val="bg1"/>
                </a:solidFill>
                <a:cs typeface="Arial" pitchFamily="34" charset="0"/>
              </a:rPr>
              <a:t>Glucógeno, lípidos, nucleótidos…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685800"/>
            <a:ext cx="8458200" cy="57912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ca-ES" sz="2400" b="1" dirty="0"/>
              <a:t>	Priorizar anestesia loco-regional sobre general</a:t>
            </a:r>
          </a:p>
          <a:p>
            <a:pPr marL="609600" indent="-609600">
              <a:spcBef>
                <a:spcPct val="20000"/>
              </a:spcBef>
            </a:pPr>
            <a:endParaRPr lang="ca-ES" sz="2400" b="1" dirty="0"/>
          </a:p>
          <a:p>
            <a:pPr marL="609600" indent="-609600">
              <a:spcBef>
                <a:spcPct val="20000"/>
              </a:spcBef>
            </a:pPr>
            <a:endParaRPr lang="ca-ES" sz="2400" b="1" dirty="0"/>
          </a:p>
          <a:p>
            <a:pPr marL="609600" indent="-609600">
              <a:spcBef>
                <a:spcPct val="20000"/>
              </a:spcBef>
            </a:pPr>
            <a:r>
              <a:rPr lang="ca-ES" sz="2400" b="1" dirty="0"/>
              <a:t>				 ANESTESIA GENERAL</a:t>
            </a:r>
          </a:p>
          <a:p>
            <a:pPr marL="609600" indent="-609600">
              <a:spcBef>
                <a:spcPct val="20000"/>
              </a:spcBef>
              <a:buFontTx/>
              <a:buChar char="-"/>
            </a:pPr>
            <a:endParaRPr lang="es-ES" sz="2400" b="1" dirty="0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s-ES" sz="2400" b="1" dirty="0"/>
          </a:p>
        </p:txBody>
      </p:sp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863600" y="2743200"/>
            <a:ext cx="6853238" cy="1754188"/>
          </a:xfrm>
          <a:prstGeom prst="rect">
            <a:avLst/>
          </a:prstGeom>
          <a:solidFill>
            <a:srgbClr val="2C15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>
                <a:solidFill>
                  <a:srgbClr val="FFFF00"/>
                </a:solidFill>
              </a:rPr>
              <a:t>					</a:t>
            </a:r>
            <a:r>
              <a:rPr lang="ca-ES" b="1">
                <a:solidFill>
                  <a:srgbClr val="FFFF00"/>
                </a:solidFill>
              </a:rPr>
              <a:t>MONITORIZACIÓN</a:t>
            </a:r>
          </a:p>
          <a:p>
            <a:pPr>
              <a:buFontTx/>
              <a:buChar char="-"/>
            </a:pPr>
            <a:r>
              <a:rPr lang="ca-ES">
                <a:solidFill>
                  <a:srgbClr val="FFFF00"/>
                </a:solidFill>
              </a:rPr>
              <a:t>Estándar: ECG, PANI, Pulsioximetría, Capnografía, Temperatura</a:t>
            </a:r>
          </a:p>
          <a:p>
            <a:pPr>
              <a:buFontTx/>
              <a:buChar char="-"/>
            </a:pPr>
            <a:r>
              <a:rPr lang="ca-ES">
                <a:solidFill>
                  <a:srgbClr val="FFFF00"/>
                </a:solidFill>
              </a:rPr>
              <a:t>Profundidad anestésica: BIS / Entropía</a:t>
            </a:r>
          </a:p>
          <a:p>
            <a:pPr>
              <a:buFontTx/>
              <a:buChar char="-"/>
            </a:pPr>
            <a:r>
              <a:rPr lang="ca-ES">
                <a:solidFill>
                  <a:srgbClr val="FFFF00"/>
                </a:solidFill>
              </a:rPr>
              <a:t>Monitorización relajación neuromuscular</a:t>
            </a:r>
          </a:p>
          <a:p>
            <a:pPr>
              <a:buFontTx/>
              <a:buChar char="-"/>
            </a:pPr>
            <a:r>
              <a:rPr lang="ca-ES">
                <a:solidFill>
                  <a:srgbClr val="FFFF00"/>
                </a:solidFill>
              </a:rPr>
              <a:t>Prevención hipotermia</a:t>
            </a:r>
          </a:p>
          <a:p>
            <a:pPr>
              <a:buFontTx/>
              <a:buChar char="-"/>
            </a:pPr>
            <a:r>
              <a:rPr lang="ca-ES">
                <a:solidFill>
                  <a:srgbClr val="FFFF00"/>
                </a:solidFill>
              </a:rPr>
              <a:t>Individualizar: Presión arterial invasiva, sondaje vesical, VVC </a:t>
            </a:r>
          </a:p>
          <a:p>
            <a:endParaRPr lang="es-ES">
              <a:solidFill>
                <a:srgbClr val="FFFF00"/>
              </a:solidFill>
            </a:endParaRP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1189038" y="1219200"/>
            <a:ext cx="6477000" cy="369888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/>
              <a:t>STEINERT: OJO NEUROESTIMULADOR (tetania)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76200" y="76200"/>
          <a:ext cx="8991600" cy="671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320"/>
                <a:gridCol w="1798320"/>
                <a:gridCol w="1798320"/>
                <a:gridCol w="1798320"/>
                <a:gridCol w="1798320"/>
              </a:tblGrid>
              <a:tr h="655320"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RMND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RMD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 RIESGO BRONCOASPIRACIÓN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ALTERACIÓN CENTRAL RESP</a:t>
                      </a:r>
                      <a:endParaRPr lang="es-ES_tradnl" sz="1400" dirty="0"/>
                    </a:p>
                  </a:txBody>
                  <a:tcPr anchor="ctr"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Alt. </a:t>
                      </a:r>
                      <a:r>
                        <a:rPr lang="es-ES_tradnl" sz="1400" dirty="0" err="1" smtClean="0"/>
                        <a:t>motoneurona</a:t>
                      </a:r>
                      <a:r>
                        <a:rPr lang="es-ES_tradnl" sz="1400" baseline="0" dirty="0" smtClean="0"/>
                        <a:t> </a:t>
                      </a:r>
                      <a:r>
                        <a:rPr lang="es-ES_tradnl" sz="1400" baseline="0" dirty="0" err="1" smtClean="0"/>
                        <a:t>sup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err="1" smtClean="0">
                          <a:latin typeface="Wingdings"/>
                          <a:ea typeface="Wingdings"/>
                          <a:cs typeface="Wingdings"/>
                        </a:rPr>
                        <a:t></a:t>
                      </a:r>
                      <a:r>
                        <a:rPr lang="es-ES_tradnl" sz="1400" dirty="0" smtClean="0">
                          <a:latin typeface="+mn-lt"/>
                          <a:ea typeface="Wingdings"/>
                          <a:cs typeface="Wingdings"/>
                        </a:rPr>
                        <a:t> Sensibilidad</a:t>
                      </a:r>
                      <a:r>
                        <a:rPr lang="es-ES_tradnl" sz="1400" dirty="0" smtClean="0">
                          <a:latin typeface="Wingdings"/>
                          <a:ea typeface="Wingdings"/>
                          <a:cs typeface="Wingdings"/>
                        </a:rPr>
                        <a:t> 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err="1" smtClean="0">
                          <a:latin typeface="Wingdings"/>
                          <a:ea typeface="Wingdings"/>
                          <a:cs typeface="Wingdings"/>
                        </a:rPr>
                        <a:t></a:t>
                      </a:r>
                      <a:r>
                        <a:rPr lang="es-ES_tradnl" sz="1400" dirty="0" err="1" smtClean="0">
                          <a:latin typeface="+mn-lt"/>
                          <a:ea typeface="Wingdings"/>
                          <a:cs typeface="Wingdings"/>
                        </a:rPr>
                        <a:t>Sensibilidad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Alto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Sí</a:t>
                      </a:r>
                      <a:endParaRPr lang="es-ES_tradnl" sz="1400" dirty="0"/>
                    </a:p>
                  </a:txBody>
                  <a:tcPr anchor="ctr"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ELA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err="1" smtClean="0">
                          <a:latin typeface="Wingdings"/>
                          <a:ea typeface="Wingdings"/>
                          <a:cs typeface="Wingdings"/>
                        </a:rPr>
                        <a:t></a:t>
                      </a:r>
                      <a:r>
                        <a:rPr lang="es-ES_tradnl" sz="1400" dirty="0" err="1" smtClean="0">
                          <a:latin typeface="+mn-lt"/>
                          <a:ea typeface="Wingdings"/>
                          <a:cs typeface="Wingdings"/>
                        </a:rPr>
                        <a:t>Sensibilidad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err="1" smtClean="0">
                          <a:latin typeface="Wingdings"/>
                          <a:ea typeface="Wingdings"/>
                          <a:cs typeface="Wingdings"/>
                        </a:rPr>
                        <a:t></a:t>
                      </a:r>
                      <a:r>
                        <a:rPr lang="es-ES_tradnl" sz="1400" dirty="0" err="1" smtClean="0">
                          <a:latin typeface="+mn-lt"/>
                          <a:ea typeface="Wingdings"/>
                          <a:cs typeface="Wingdings"/>
                        </a:rPr>
                        <a:t>Sensibilidad</a:t>
                      </a:r>
                      <a:endParaRPr lang="es-ES_tradnl" sz="1400" dirty="0" smtClean="0"/>
                    </a:p>
                    <a:p>
                      <a:pPr algn="ctr"/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Alto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Sí</a:t>
                      </a:r>
                      <a:endParaRPr lang="es-ES_tradnl" sz="1400" dirty="0"/>
                    </a:p>
                  </a:txBody>
                  <a:tcPr anchor="ctr"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EM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Alargada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err="1" smtClean="0">
                          <a:latin typeface="Wingdings"/>
                          <a:ea typeface="Wingdings"/>
                          <a:cs typeface="Wingdings"/>
                        </a:rPr>
                        <a:t></a:t>
                      </a:r>
                      <a:r>
                        <a:rPr lang="es-ES_tradnl" sz="1400" dirty="0" err="1" smtClean="0">
                          <a:latin typeface="+mn-lt"/>
                          <a:ea typeface="Wingdings"/>
                          <a:cs typeface="Wingdings"/>
                        </a:rPr>
                        <a:t>Sensibilidad</a:t>
                      </a:r>
                      <a:endParaRPr lang="es-ES_tradnl" sz="1400" dirty="0" smtClean="0"/>
                    </a:p>
                    <a:p>
                      <a:pPr algn="ctr"/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Alto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No</a:t>
                      </a:r>
                      <a:endParaRPr lang="es-ES_tradnl" sz="1400" dirty="0"/>
                    </a:p>
                  </a:txBody>
                  <a:tcPr anchor="ctr"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err="1" smtClean="0"/>
                        <a:t>Denervación</a:t>
                      </a:r>
                      <a:r>
                        <a:rPr lang="es-ES_tradnl" sz="1400" dirty="0" smtClean="0"/>
                        <a:t> muscular / quemados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err="1" smtClean="0">
                          <a:latin typeface="Wingdings"/>
                          <a:ea typeface="Wingdings"/>
                          <a:cs typeface="Wingdings"/>
                        </a:rPr>
                        <a:t></a:t>
                      </a:r>
                      <a:r>
                        <a:rPr lang="es-ES_tradnl" sz="1400" dirty="0" smtClean="0">
                          <a:latin typeface="+mn-lt"/>
                          <a:ea typeface="Wingdings"/>
                          <a:cs typeface="Wingdings"/>
                        </a:rPr>
                        <a:t> Sensibilidad</a:t>
                      </a:r>
                      <a:r>
                        <a:rPr lang="es-ES_tradnl" sz="1400" dirty="0" smtClean="0">
                          <a:latin typeface="Wingdings"/>
                          <a:ea typeface="Wingdings"/>
                          <a:cs typeface="Wingdings"/>
                        </a:rPr>
                        <a:t> </a:t>
                      </a:r>
                      <a:endParaRPr lang="es-ES_tradnl" sz="1400" dirty="0" smtClean="0"/>
                    </a:p>
                    <a:p>
                      <a:pPr algn="ctr"/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err="1" smtClean="0">
                          <a:latin typeface="Wingdings"/>
                          <a:ea typeface="Wingdings"/>
                          <a:cs typeface="Wingdings"/>
                        </a:rPr>
                        <a:t></a:t>
                      </a:r>
                      <a:r>
                        <a:rPr lang="es-ES_tradnl" sz="1400" dirty="0" err="1" smtClean="0">
                          <a:latin typeface="+mn-lt"/>
                          <a:ea typeface="Wingdings"/>
                          <a:cs typeface="Wingdings"/>
                        </a:rPr>
                        <a:t>Sensibilidad</a:t>
                      </a:r>
                      <a:endParaRPr lang="es-ES_tradnl" sz="1400" dirty="0" smtClean="0"/>
                    </a:p>
                    <a:p>
                      <a:pPr algn="ctr"/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Bajo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No</a:t>
                      </a:r>
                      <a:endParaRPr lang="es-ES_tradnl" sz="1400" dirty="0"/>
                    </a:p>
                  </a:txBody>
                  <a:tcPr anchor="ctr"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Polineuropatías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Alterada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err="1" smtClean="0">
                          <a:latin typeface="Wingdings"/>
                          <a:ea typeface="Wingdings"/>
                          <a:cs typeface="Wingdings"/>
                        </a:rPr>
                        <a:t></a:t>
                      </a:r>
                      <a:r>
                        <a:rPr lang="es-ES_tradnl" sz="1400" dirty="0" err="1" smtClean="0">
                          <a:latin typeface="+mn-lt"/>
                          <a:ea typeface="Wingdings"/>
                          <a:cs typeface="Wingdings"/>
                        </a:rPr>
                        <a:t>Sensibilidad</a:t>
                      </a:r>
                      <a:endParaRPr lang="es-ES_tradnl" sz="1400" dirty="0" smtClean="0"/>
                    </a:p>
                    <a:p>
                      <a:pPr algn="ctr"/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err="1" smtClean="0"/>
                        <a:t>Mod</a:t>
                      </a:r>
                      <a:r>
                        <a:rPr lang="es-ES_tradnl" sz="1400" dirty="0" smtClean="0"/>
                        <a:t>-alto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No</a:t>
                      </a:r>
                      <a:endParaRPr lang="es-ES_tradnl" sz="1400" dirty="0"/>
                    </a:p>
                  </a:txBody>
                  <a:tcPr anchor="ctr"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MG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err="1" smtClean="0">
                          <a:latin typeface="Wingdings"/>
                          <a:ea typeface="Wingdings"/>
                          <a:cs typeface="Wingdings"/>
                        </a:rPr>
                        <a:t></a:t>
                      </a:r>
                      <a:r>
                        <a:rPr lang="es-ES_tradnl" sz="1400" dirty="0" err="1" smtClean="0">
                          <a:latin typeface="+mn-lt"/>
                          <a:ea typeface="Wingdings"/>
                          <a:cs typeface="Wingdings"/>
                        </a:rPr>
                        <a:t>Sensibilidad</a:t>
                      </a:r>
                      <a:endParaRPr lang="es-ES_tradnl" sz="1400" dirty="0" smtClean="0"/>
                    </a:p>
                    <a:p>
                      <a:pPr algn="ctr"/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?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err="1" smtClean="0"/>
                        <a:t>Mod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No</a:t>
                      </a:r>
                      <a:endParaRPr lang="es-ES_tradnl" sz="1400" dirty="0"/>
                    </a:p>
                  </a:txBody>
                  <a:tcPr anchor="ctr"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err="1" smtClean="0"/>
                        <a:t>Sd</a:t>
                      </a:r>
                      <a:r>
                        <a:rPr lang="es-ES_tradnl" sz="1400" dirty="0" smtClean="0"/>
                        <a:t>. </a:t>
                      </a:r>
                      <a:r>
                        <a:rPr lang="es-ES_tradnl" sz="1400" dirty="0" err="1" smtClean="0"/>
                        <a:t>Miasténico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err="1" smtClean="0">
                          <a:latin typeface="Wingdings"/>
                          <a:ea typeface="Wingdings"/>
                          <a:cs typeface="Wingdings"/>
                        </a:rPr>
                        <a:t></a:t>
                      </a:r>
                      <a:r>
                        <a:rPr lang="es-ES_tradnl" sz="1400" dirty="0" err="1" smtClean="0">
                          <a:latin typeface="+mn-lt"/>
                          <a:ea typeface="Wingdings"/>
                          <a:cs typeface="Wingdings"/>
                        </a:rPr>
                        <a:t>Sensibilidad</a:t>
                      </a:r>
                      <a:endParaRPr lang="es-ES_tradnl" sz="1400" dirty="0" smtClean="0"/>
                    </a:p>
                    <a:p>
                      <a:pPr algn="ctr"/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err="1" smtClean="0">
                          <a:latin typeface="Wingdings"/>
                          <a:ea typeface="Wingdings"/>
                          <a:cs typeface="Wingdings"/>
                        </a:rPr>
                        <a:t></a:t>
                      </a:r>
                      <a:r>
                        <a:rPr lang="es-ES_tradnl" sz="1400" dirty="0" err="1" smtClean="0">
                          <a:latin typeface="+mn-lt"/>
                          <a:ea typeface="Wingdings"/>
                          <a:cs typeface="Wingdings"/>
                        </a:rPr>
                        <a:t>Sensibilidad</a:t>
                      </a:r>
                      <a:endParaRPr lang="es-ES_tradnl" sz="1400" dirty="0" smtClean="0"/>
                    </a:p>
                    <a:p>
                      <a:pPr algn="ctr"/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Bajo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No</a:t>
                      </a:r>
                      <a:endParaRPr lang="es-ES_tradnl" sz="1400" dirty="0"/>
                    </a:p>
                  </a:txBody>
                  <a:tcPr anchor="ctr"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err="1" smtClean="0"/>
                        <a:t>Steinert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Normal</a:t>
                      </a:r>
                      <a:r>
                        <a:rPr lang="es-ES_tradnl" sz="1400" baseline="0" dirty="0" smtClean="0"/>
                        <a:t> o alterada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err="1" smtClean="0">
                          <a:latin typeface="Wingdings"/>
                          <a:ea typeface="Wingdings"/>
                          <a:cs typeface="Wingdings"/>
                        </a:rPr>
                        <a:t></a:t>
                      </a:r>
                      <a:r>
                        <a:rPr lang="es-ES_tradnl" sz="1400" dirty="0" err="1" smtClean="0">
                          <a:latin typeface="+mn-lt"/>
                          <a:ea typeface="Wingdings"/>
                          <a:cs typeface="Wingdings"/>
                        </a:rPr>
                        <a:t>Sensibilidad</a:t>
                      </a:r>
                      <a:endParaRPr lang="es-ES_tradnl" sz="1400" dirty="0" smtClean="0"/>
                    </a:p>
                    <a:p>
                      <a:pPr algn="ctr"/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Alto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Sí</a:t>
                      </a:r>
                      <a:endParaRPr lang="es-ES_tradnl" sz="1400" dirty="0"/>
                    </a:p>
                  </a:txBody>
                  <a:tcPr anchor="ctr"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err="1" smtClean="0"/>
                        <a:t>Duchenne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err="1" smtClean="0">
                          <a:latin typeface="Wingdings"/>
                          <a:ea typeface="Wingdings"/>
                          <a:cs typeface="Wingdings"/>
                        </a:rPr>
                        <a:t></a:t>
                      </a:r>
                      <a:r>
                        <a:rPr lang="es-ES_tradnl" sz="1400" dirty="0" err="1" smtClean="0">
                          <a:latin typeface="+mn-lt"/>
                          <a:ea typeface="Wingdings"/>
                          <a:cs typeface="Wingdings"/>
                        </a:rPr>
                        <a:t>Sensibilidad</a:t>
                      </a:r>
                      <a:endParaRPr lang="es-ES_tradnl" sz="1400" dirty="0" smtClean="0"/>
                    </a:p>
                    <a:p>
                      <a:pPr algn="ctr"/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err="1" smtClean="0">
                          <a:latin typeface="Wingdings"/>
                          <a:ea typeface="Wingdings"/>
                          <a:cs typeface="Wingdings"/>
                        </a:rPr>
                        <a:t></a:t>
                      </a:r>
                      <a:r>
                        <a:rPr lang="es-ES_tradnl" sz="1400" dirty="0" err="1" smtClean="0">
                          <a:latin typeface="+mn-lt"/>
                          <a:ea typeface="Wingdings"/>
                          <a:cs typeface="Wingdings"/>
                        </a:rPr>
                        <a:t>Sensibilidad</a:t>
                      </a:r>
                      <a:endParaRPr lang="es-ES_tradnl" sz="1400" dirty="0" smtClean="0"/>
                    </a:p>
                    <a:p>
                      <a:pPr algn="ctr"/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Alto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No</a:t>
                      </a:r>
                      <a:endParaRPr lang="es-ES_tradnl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2 CuadroTexto"/>
          <p:cNvSpPr txBox="1">
            <a:spLocks noChangeArrowheads="1"/>
          </p:cNvSpPr>
          <p:nvPr/>
        </p:nvSpPr>
        <p:spPr bwMode="auto">
          <a:xfrm>
            <a:off x="900113" y="357188"/>
            <a:ext cx="7454900" cy="17541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dirty="0"/>
              <a:t>					</a:t>
            </a:r>
            <a:r>
              <a:rPr lang="ca-ES" b="1" dirty="0"/>
              <a:t>INDUCCIÓN ANESTÉSICA</a:t>
            </a:r>
          </a:p>
          <a:p>
            <a:pPr>
              <a:buFontTx/>
              <a:buChar char="-"/>
              <a:defRPr/>
            </a:pPr>
            <a:endParaRPr lang="ca-ES" dirty="0"/>
          </a:p>
          <a:p>
            <a:pPr>
              <a:buFontTx/>
              <a:buChar char="-"/>
              <a:defRPr/>
            </a:pPr>
            <a:r>
              <a:rPr lang="ca-ES" dirty="0"/>
              <a:t>IOT </a:t>
            </a:r>
            <a:r>
              <a:rPr lang="ca-ES" dirty="0" err="1"/>
              <a:t>paciente</a:t>
            </a:r>
            <a:r>
              <a:rPr lang="ca-ES" dirty="0"/>
              <a:t> </a:t>
            </a:r>
            <a:r>
              <a:rPr lang="ca-ES" dirty="0" err="1"/>
              <a:t>despierto</a:t>
            </a:r>
            <a:r>
              <a:rPr lang="ca-ES" dirty="0"/>
              <a:t>?? (anestesia </a:t>
            </a:r>
            <a:r>
              <a:rPr lang="ca-ES" dirty="0" err="1"/>
              <a:t>vía</a:t>
            </a:r>
            <a:r>
              <a:rPr lang="ca-ES" dirty="0"/>
              <a:t> </a:t>
            </a:r>
            <a:r>
              <a:rPr lang="ca-ES" dirty="0" err="1"/>
              <a:t>aérea</a:t>
            </a:r>
            <a:r>
              <a:rPr lang="ca-ES" dirty="0"/>
              <a:t>)</a:t>
            </a:r>
          </a:p>
          <a:p>
            <a:pPr>
              <a:buFontTx/>
              <a:buChar char="-"/>
              <a:defRPr/>
            </a:pPr>
            <a:r>
              <a:rPr lang="ca-ES" dirty="0"/>
              <a:t>Atropina </a:t>
            </a:r>
            <a:r>
              <a:rPr lang="ca-ES" dirty="0" err="1"/>
              <a:t>recomendada</a:t>
            </a:r>
            <a:endParaRPr lang="ca-ES" dirty="0"/>
          </a:p>
          <a:p>
            <a:pPr>
              <a:buFontTx/>
              <a:buChar char="-"/>
              <a:defRPr/>
            </a:pPr>
            <a:r>
              <a:rPr lang="ca-ES" dirty="0" err="1"/>
              <a:t>Secuencia</a:t>
            </a:r>
            <a:r>
              <a:rPr lang="ca-ES" dirty="0"/>
              <a:t> </a:t>
            </a:r>
            <a:r>
              <a:rPr lang="ca-ES" dirty="0" err="1"/>
              <a:t>rápida</a:t>
            </a:r>
            <a:r>
              <a:rPr lang="ca-ES" dirty="0"/>
              <a:t>: </a:t>
            </a:r>
            <a:r>
              <a:rPr lang="ca-ES" dirty="0" err="1"/>
              <a:t>Fentanil</a:t>
            </a:r>
            <a:r>
              <a:rPr lang="ca-ES" dirty="0"/>
              <a:t>, </a:t>
            </a:r>
            <a:r>
              <a:rPr lang="ca-ES" dirty="0" err="1"/>
              <a:t>Propofol</a:t>
            </a:r>
            <a:r>
              <a:rPr lang="ca-ES" dirty="0"/>
              <a:t>, RMND </a:t>
            </a:r>
            <a:r>
              <a:rPr lang="ca-ES" dirty="0" err="1"/>
              <a:t>acción</a:t>
            </a:r>
            <a:r>
              <a:rPr lang="ca-ES" dirty="0"/>
              <a:t> </a:t>
            </a:r>
            <a:r>
              <a:rPr lang="ca-ES" dirty="0" err="1"/>
              <a:t>corta</a:t>
            </a:r>
            <a:r>
              <a:rPr lang="ca-ES" dirty="0"/>
              <a:t> / </a:t>
            </a:r>
            <a:r>
              <a:rPr lang="ca-ES" b="1" dirty="0" err="1"/>
              <a:t>Rocuronio</a:t>
            </a:r>
            <a:endParaRPr lang="ca-ES" b="1" dirty="0"/>
          </a:p>
          <a:p>
            <a:pPr>
              <a:buFontTx/>
              <a:buChar char="-"/>
              <a:defRPr/>
            </a:pPr>
            <a:r>
              <a:rPr lang="ca-ES" dirty="0" err="1"/>
              <a:t>Dantroleno</a:t>
            </a:r>
            <a:r>
              <a:rPr lang="ca-ES" dirty="0"/>
              <a:t> cerca si </a:t>
            </a:r>
            <a:r>
              <a:rPr lang="ca-ES" dirty="0" err="1"/>
              <a:t>pacientes</a:t>
            </a:r>
            <a:r>
              <a:rPr lang="ca-ES" dirty="0"/>
              <a:t> susceptibles </a:t>
            </a:r>
            <a:endParaRPr lang="es-ES" dirty="0"/>
          </a:p>
        </p:txBody>
      </p:sp>
      <p:sp>
        <p:nvSpPr>
          <p:cNvPr id="48131" name="2 CuadroTexto"/>
          <p:cNvSpPr txBox="1">
            <a:spLocks noChangeArrowheads="1"/>
          </p:cNvSpPr>
          <p:nvPr/>
        </p:nvSpPr>
        <p:spPr bwMode="auto">
          <a:xfrm>
            <a:off x="1763713" y="3192463"/>
            <a:ext cx="5472112" cy="23082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a-ES" dirty="0"/>
              <a:t>		</a:t>
            </a:r>
            <a:r>
              <a:rPr lang="ca-ES" b="1" dirty="0"/>
              <a:t>		MANTENIMIENTO</a:t>
            </a:r>
          </a:p>
          <a:p>
            <a:pPr>
              <a:buFontTx/>
              <a:buChar char="-"/>
              <a:defRPr/>
            </a:pPr>
            <a:endParaRPr lang="ca-ES" dirty="0"/>
          </a:p>
          <a:p>
            <a:pPr>
              <a:buFontTx/>
              <a:buChar char="-"/>
              <a:defRPr/>
            </a:pPr>
            <a:r>
              <a:rPr lang="ca-ES" dirty="0"/>
              <a:t>TIVA</a:t>
            </a:r>
          </a:p>
          <a:p>
            <a:pPr>
              <a:buFontTx/>
              <a:buChar char="-"/>
              <a:defRPr/>
            </a:pPr>
            <a:r>
              <a:rPr lang="ca-ES" dirty="0" err="1"/>
              <a:t>Bloqueo</a:t>
            </a:r>
            <a:r>
              <a:rPr lang="ca-ES" dirty="0"/>
              <a:t> </a:t>
            </a:r>
            <a:r>
              <a:rPr lang="ca-ES" dirty="0" err="1"/>
              <a:t>profundo</a:t>
            </a:r>
            <a:r>
              <a:rPr lang="ca-ES" dirty="0"/>
              <a:t> (</a:t>
            </a:r>
            <a:r>
              <a:rPr lang="ca-ES" dirty="0" err="1"/>
              <a:t>monitorización</a:t>
            </a:r>
            <a:r>
              <a:rPr lang="ca-ES" dirty="0"/>
              <a:t>)</a:t>
            </a:r>
          </a:p>
          <a:p>
            <a:pPr>
              <a:buFontTx/>
              <a:buChar char="-"/>
              <a:defRPr/>
            </a:pPr>
            <a:r>
              <a:rPr lang="ca-ES" dirty="0"/>
              <a:t>Anestesia combinada?</a:t>
            </a:r>
          </a:p>
          <a:p>
            <a:pPr>
              <a:buFontTx/>
              <a:buChar char="-"/>
              <a:defRPr/>
            </a:pPr>
            <a:r>
              <a:rPr lang="ca-ES" dirty="0" err="1"/>
              <a:t>Ventilación</a:t>
            </a:r>
            <a:r>
              <a:rPr lang="ca-ES" dirty="0"/>
              <a:t> protectora (</a:t>
            </a:r>
            <a:r>
              <a:rPr lang="ca-ES" dirty="0" err="1"/>
              <a:t>patrón</a:t>
            </a:r>
            <a:r>
              <a:rPr lang="ca-ES" dirty="0"/>
              <a:t> </a:t>
            </a:r>
            <a:r>
              <a:rPr lang="ca-ES" dirty="0" err="1"/>
              <a:t>restrictivo</a:t>
            </a:r>
            <a:r>
              <a:rPr lang="ca-ES" dirty="0"/>
              <a:t>)</a:t>
            </a:r>
          </a:p>
          <a:p>
            <a:pPr>
              <a:buFontTx/>
              <a:buChar char="-"/>
              <a:defRPr/>
            </a:pPr>
            <a:endParaRPr lang="ca-ES" dirty="0"/>
          </a:p>
          <a:p>
            <a:pPr>
              <a:defRPr/>
            </a:pP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879725" y="2420938"/>
            <a:ext cx="3276600" cy="369887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38100" dir="2700000" algn="br">
              <a:srgbClr val="000000">
                <a:alpha val="48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_tradnl" dirty="0">
                <a:latin typeface="Arial" charset="0"/>
                <a:ea typeface="ＭＳ Ｐゴシック" charset="-128"/>
                <a:cs typeface="+mn-cs"/>
              </a:rPr>
              <a:t>EVITAR SUCCINILCOLINA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024188" y="5876925"/>
            <a:ext cx="3276600" cy="369888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38100" dir="2700000" algn="br">
              <a:srgbClr val="000000">
                <a:alpha val="48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_tradnl" dirty="0">
                <a:latin typeface="Arial" charset="0"/>
                <a:ea typeface="ＭＳ Ｐゴシック" charset="-128"/>
                <a:cs typeface="+mn-cs"/>
              </a:rPr>
              <a:t>EVITAR HALOGENADOS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2 CuadroTexto"/>
          <p:cNvSpPr txBox="1">
            <a:spLocks noChangeArrowheads="1"/>
          </p:cNvSpPr>
          <p:nvPr/>
        </p:nvSpPr>
        <p:spPr bwMode="auto">
          <a:xfrm>
            <a:off x="247650" y="381000"/>
            <a:ext cx="8610600" cy="452431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a-ES" dirty="0"/>
              <a:t>					</a:t>
            </a:r>
            <a:r>
              <a:rPr lang="ca-ES" b="1" dirty="0"/>
              <a:t>EDUCCIÓN / POSTOPERATORIO</a:t>
            </a:r>
            <a:endParaRPr lang="ca-ES" b="1" dirty="0" smtClean="0"/>
          </a:p>
          <a:p>
            <a:pPr>
              <a:buFontTx/>
              <a:buChar char="-"/>
              <a:defRPr/>
            </a:pPr>
            <a:endParaRPr lang="ca-ES" dirty="0" smtClean="0"/>
          </a:p>
          <a:p>
            <a:pPr>
              <a:buFontTx/>
              <a:buChar char="-"/>
              <a:defRPr/>
            </a:pPr>
            <a:endParaRPr lang="ca-ES" dirty="0" smtClean="0"/>
          </a:p>
          <a:p>
            <a:pPr>
              <a:buFontTx/>
              <a:buChar char="-"/>
              <a:defRPr/>
            </a:pPr>
            <a:r>
              <a:rPr lang="ca-ES" dirty="0"/>
              <a:t>NORMOTERMIA / Analgesia </a:t>
            </a:r>
            <a:r>
              <a:rPr lang="ca-ES" dirty="0" smtClean="0"/>
              <a:t>adecuada</a:t>
            </a:r>
          </a:p>
          <a:p>
            <a:pPr>
              <a:buFontTx/>
              <a:buChar char="-"/>
              <a:defRPr/>
            </a:pPr>
            <a:endParaRPr lang="ca-ES" dirty="0" smtClean="0"/>
          </a:p>
          <a:p>
            <a:pPr>
              <a:buFontTx/>
              <a:buChar char="-"/>
              <a:defRPr/>
            </a:pPr>
            <a:r>
              <a:rPr lang="ca-ES" dirty="0"/>
              <a:t>Intentar NO reversión bloqueo NM con neostigminas (MONITORIZACIÓN</a:t>
            </a:r>
            <a:r>
              <a:rPr lang="ca-ES" dirty="0" smtClean="0"/>
              <a:t>)</a:t>
            </a:r>
          </a:p>
          <a:p>
            <a:pPr>
              <a:buFontTx/>
              <a:buChar char="-"/>
              <a:defRPr/>
            </a:pPr>
            <a:endParaRPr lang="ca-ES" dirty="0" smtClean="0"/>
          </a:p>
          <a:p>
            <a:pPr>
              <a:buFontTx/>
              <a:buChar char="-"/>
              <a:defRPr/>
            </a:pPr>
            <a:r>
              <a:rPr lang="ca-ES" dirty="0"/>
              <a:t>Ex-IOT si cumple criterios (TOF ratio &gt; 90%</a:t>
            </a:r>
            <a:r>
              <a:rPr lang="ca-ES" dirty="0" smtClean="0"/>
              <a:t>)</a:t>
            </a:r>
          </a:p>
          <a:p>
            <a:pPr>
              <a:defRPr/>
            </a:pPr>
            <a:r>
              <a:rPr lang="ca-ES" dirty="0" smtClean="0"/>
              <a:t> </a:t>
            </a:r>
            <a:endParaRPr lang="ca-ES" dirty="0"/>
          </a:p>
          <a:p>
            <a:pPr>
              <a:buFontTx/>
              <a:buChar char="-"/>
              <a:defRPr/>
            </a:pPr>
            <a:r>
              <a:rPr lang="ca-ES" dirty="0"/>
              <a:t>Intentar evitar opiáceos (anestesia combinada?</a:t>
            </a:r>
            <a:r>
              <a:rPr lang="ca-ES" dirty="0" smtClean="0"/>
              <a:t>)</a:t>
            </a:r>
          </a:p>
          <a:p>
            <a:pPr>
              <a:buFontTx/>
              <a:buChar char="-"/>
              <a:defRPr/>
            </a:pPr>
            <a:endParaRPr lang="ca-ES" dirty="0" smtClean="0"/>
          </a:p>
          <a:p>
            <a:pPr>
              <a:buFontTx/>
              <a:buChar char="-"/>
              <a:defRPr/>
            </a:pPr>
            <a:r>
              <a:rPr lang="ca-ES" dirty="0"/>
              <a:t>URPQ / URPA / </a:t>
            </a:r>
            <a:r>
              <a:rPr lang="ca-ES" dirty="0" smtClean="0"/>
              <a:t>UCI</a:t>
            </a:r>
          </a:p>
          <a:p>
            <a:pPr>
              <a:buFontTx/>
              <a:buChar char="-"/>
              <a:defRPr/>
            </a:pPr>
            <a:endParaRPr lang="ca-ES" dirty="0" smtClean="0"/>
          </a:p>
          <a:p>
            <a:pPr>
              <a:buFontTx/>
              <a:buChar char="-"/>
              <a:defRPr/>
            </a:pPr>
            <a:r>
              <a:rPr lang="ca-ES" dirty="0"/>
              <a:t>Fisioterapia respiratoria intensiva </a:t>
            </a:r>
            <a:r>
              <a:rPr lang="ca-ES" dirty="0" smtClean="0"/>
              <a:t>precoz (ya desde preoperatorio!!)</a:t>
            </a:r>
          </a:p>
          <a:p>
            <a:pPr>
              <a:buFontTx/>
              <a:buChar char="-"/>
              <a:defRPr/>
            </a:pPr>
            <a:endParaRPr lang="ca-ES" dirty="0" smtClean="0"/>
          </a:p>
          <a:p>
            <a:pPr>
              <a:buFontTx/>
              <a:buChar char="-"/>
              <a:defRPr/>
            </a:pPr>
            <a:r>
              <a:rPr lang="ca-ES" dirty="0" err="1"/>
              <a:t>Soporte</a:t>
            </a:r>
            <a:r>
              <a:rPr lang="ca-ES" dirty="0"/>
              <a:t> </a:t>
            </a:r>
            <a:r>
              <a:rPr lang="ca-ES" dirty="0" err="1"/>
              <a:t>nutricional</a:t>
            </a:r>
            <a:r>
              <a:rPr lang="ca-ES" dirty="0"/>
              <a:t> </a:t>
            </a:r>
            <a:r>
              <a:rPr lang="ca-ES" dirty="0" err="1"/>
              <a:t>precoz</a:t>
            </a:r>
            <a:endParaRPr lang="ca-ES" dirty="0"/>
          </a:p>
          <a:p>
            <a:pPr>
              <a:defRPr/>
            </a:pP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667000" y="5562600"/>
            <a:ext cx="3276600" cy="369888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38100" dir="2700000" algn="br">
              <a:srgbClr val="000000">
                <a:alpha val="48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_tradnl" dirty="0">
                <a:latin typeface="Arial" charset="0"/>
                <a:ea typeface="ＭＳ Ｐゴシック" charset="-128"/>
                <a:cs typeface="+mn-cs"/>
              </a:rPr>
              <a:t>SUGAMMADEX (2-4mg/</a:t>
            </a:r>
            <a:r>
              <a:rPr lang="es-ES_tradnl" dirty="0" err="1">
                <a:latin typeface="Arial" charset="0"/>
                <a:ea typeface="ＭＳ Ｐゴシック" charset="-128"/>
                <a:cs typeface="+mn-cs"/>
              </a:rPr>
              <a:t>kg</a:t>
            </a:r>
            <a:r>
              <a:rPr lang="es-ES_tradnl" dirty="0">
                <a:latin typeface="Arial" charset="0"/>
                <a:ea typeface="ＭＳ Ｐゴシック" charset="-128"/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Marcador de contenido 2"/>
          <p:cNvSpPr>
            <a:spLocks noGrp="1"/>
          </p:cNvSpPr>
          <p:nvPr>
            <p:ph idx="1"/>
          </p:nvPr>
        </p:nvSpPr>
        <p:spPr>
          <a:xfrm>
            <a:off x="285750" y="571500"/>
            <a:ext cx="8477250" cy="5919788"/>
          </a:xfrm>
        </p:spPr>
        <p:txBody>
          <a:bodyPr/>
          <a:lstStyle/>
          <a:p>
            <a:pPr eaLnBrk="1" hangingPunct="1"/>
            <a:r>
              <a:rPr lang="es-ES_tradnl" smtClean="0">
                <a:ea typeface="ＭＳ Ｐゴシック"/>
                <a:cs typeface="ＭＳ Ｐゴシック"/>
              </a:rPr>
              <a:t>I- Clasificación de los trastornos neuromusculares</a:t>
            </a:r>
          </a:p>
          <a:p>
            <a:pPr eaLnBrk="1" hangingPunct="1"/>
            <a:endParaRPr lang="es-ES_tradnl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s-ES_tradnl" smtClean="0">
                <a:ea typeface="ＭＳ Ｐゴシック"/>
                <a:cs typeface="ＭＳ Ｐゴシック"/>
              </a:rPr>
              <a:t>II- Trastornos neuromusculares característicos</a:t>
            </a:r>
          </a:p>
          <a:p>
            <a:pPr eaLnBrk="1" hangingPunct="1"/>
            <a:endParaRPr lang="es-ES_tradnl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s-ES_tradnl" smtClean="0">
                <a:ea typeface="ＭＳ Ｐゴシック"/>
                <a:cs typeface="ＭＳ Ｐゴシック"/>
              </a:rPr>
              <a:t>III- Manejo anestésico de los trastornos neuromusculares</a:t>
            </a:r>
          </a:p>
          <a:p>
            <a:pPr eaLnBrk="1" hangingPunct="1"/>
            <a:endParaRPr lang="es-ES_tradnl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s-ES_tradnl" sz="440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IV- Caso clínico y aplicación práctica </a:t>
            </a:r>
          </a:p>
        </p:txBody>
      </p:sp>
      <p:pic>
        <p:nvPicPr>
          <p:cNvPr id="52227" name="2 Imagen" descr="plac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1263" y="0"/>
            <a:ext cx="28527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uadroTexto 3"/>
          <p:cNvSpPr txBox="1">
            <a:spLocks noChangeArrowheads="1"/>
          </p:cNvSpPr>
          <p:nvPr/>
        </p:nvSpPr>
        <p:spPr bwMode="auto">
          <a:xfrm>
            <a:off x="179388" y="990600"/>
            <a:ext cx="8659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/>
              <a:t>Mujer de 59 años afecta de Miastenia Gravis remitida a nuestro servicio por cirugía torácica para valoración anestésica de timectomía por videotoracoscopia.</a:t>
            </a:r>
          </a:p>
        </p:txBody>
      </p:sp>
      <p:sp>
        <p:nvSpPr>
          <p:cNvPr id="53251" name="Título 1"/>
          <p:cNvSpPr>
            <a:spLocks noGrp="1"/>
          </p:cNvSpPr>
          <p:nvPr>
            <p:ph type="title"/>
          </p:nvPr>
        </p:nvSpPr>
        <p:spPr>
          <a:xfrm>
            <a:off x="179388" y="76200"/>
            <a:ext cx="8785225" cy="457200"/>
          </a:xfrm>
        </p:spPr>
        <p:txBody>
          <a:bodyPr/>
          <a:lstStyle/>
          <a:p>
            <a:pPr eaLnBrk="1" hangingPunct="1"/>
            <a:r>
              <a:rPr lang="es-ES_tradnl" sz="3200" smtClean="0">
                <a:ea typeface="ＭＳ Ｐゴシック"/>
                <a:cs typeface="ＭＳ Ｐゴシック"/>
              </a:rPr>
              <a:t>IV- CASO CLÍNICO</a:t>
            </a:r>
          </a:p>
        </p:txBody>
      </p:sp>
      <p:sp>
        <p:nvSpPr>
          <p:cNvPr id="53252" name="2 CuadroTexto"/>
          <p:cNvSpPr txBox="1">
            <a:spLocks noChangeArrowheads="1"/>
          </p:cNvSpPr>
          <p:nvPr/>
        </p:nvSpPr>
        <p:spPr bwMode="auto">
          <a:xfrm>
            <a:off x="304800" y="1905000"/>
            <a:ext cx="6321425" cy="4246563"/>
          </a:xfrm>
          <a:prstGeom prst="rect">
            <a:avLst/>
          </a:prstGeom>
          <a:solidFill>
            <a:srgbClr val="BFEA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/>
              <a:t>					</a:t>
            </a:r>
            <a:r>
              <a:rPr lang="ca-ES" b="1"/>
              <a:t>ANTECEDENTES</a:t>
            </a:r>
          </a:p>
          <a:p>
            <a:pPr>
              <a:buFontTx/>
              <a:buChar char="-"/>
            </a:pPr>
            <a:endParaRPr lang="ca-ES"/>
          </a:p>
          <a:p>
            <a:pPr>
              <a:buFontTx/>
              <a:buChar char="-"/>
            </a:pPr>
            <a:r>
              <a:rPr lang="ca-ES"/>
              <a:t>Sin alergias conocidas</a:t>
            </a:r>
          </a:p>
          <a:p>
            <a:pPr>
              <a:buFontTx/>
              <a:buChar char="-"/>
            </a:pPr>
            <a:r>
              <a:rPr lang="ca-ES"/>
              <a:t>Fumadora 10cig/día</a:t>
            </a:r>
          </a:p>
          <a:p>
            <a:pPr>
              <a:buFontTx/>
              <a:buChar char="-"/>
            </a:pPr>
            <a:r>
              <a:rPr lang="ca-ES"/>
              <a:t>Colitis ulcerosa (sin tratamiento, estable)</a:t>
            </a:r>
          </a:p>
          <a:p>
            <a:pPr>
              <a:buFontTx/>
              <a:buChar char="-"/>
            </a:pPr>
            <a:r>
              <a:rPr lang="ca-ES"/>
              <a:t>IQ túnel carpiano</a:t>
            </a:r>
          </a:p>
          <a:p>
            <a:pPr>
              <a:buFontTx/>
              <a:buChar char="-"/>
            </a:pPr>
            <a:r>
              <a:rPr lang="ca-ES"/>
              <a:t>66Kg, 165cm</a:t>
            </a:r>
          </a:p>
          <a:p>
            <a:pPr>
              <a:buFontTx/>
              <a:buChar char="-"/>
            </a:pPr>
            <a:endParaRPr lang="ca-ES"/>
          </a:p>
          <a:p>
            <a:endParaRPr lang="ca-ES"/>
          </a:p>
          <a:p>
            <a:r>
              <a:rPr lang="ca-ES"/>
              <a:t>				</a:t>
            </a:r>
            <a:r>
              <a:rPr lang="ca-ES" b="1"/>
              <a:t>MEDICACIÓN HABITUAL</a:t>
            </a:r>
          </a:p>
          <a:p>
            <a:pPr>
              <a:buFontTx/>
              <a:buChar char="-"/>
            </a:pPr>
            <a:endParaRPr lang="ca-ES"/>
          </a:p>
          <a:p>
            <a:pPr>
              <a:buFontTx/>
              <a:buChar char="-"/>
            </a:pPr>
            <a:r>
              <a:rPr lang="ca-ES"/>
              <a:t>Piridostigmina 60mg/6h (240mg/día)</a:t>
            </a:r>
          </a:p>
          <a:p>
            <a:pPr>
              <a:buFontTx/>
              <a:buChar char="-"/>
            </a:pPr>
            <a:r>
              <a:rPr lang="ca-ES"/>
              <a:t>Prednisona 40mg/día</a:t>
            </a:r>
          </a:p>
          <a:p>
            <a:pPr>
              <a:buFontTx/>
              <a:buChar char="-"/>
            </a:pPr>
            <a:endParaRPr lang="ca-ES"/>
          </a:p>
          <a:p>
            <a:pPr>
              <a:buFontTx/>
              <a:buChar char="-"/>
            </a:pPr>
            <a:endParaRPr lang="ca-ES"/>
          </a:p>
          <a:p>
            <a:endParaRPr lang="es-ES"/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5105400" y="2971800"/>
            <a:ext cx="3962400" cy="2032000"/>
          </a:xfrm>
          <a:prstGeom prst="rect">
            <a:avLst/>
          </a:prstGeom>
          <a:solidFill>
            <a:srgbClr val="F4D1A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1400"/>
              <a:t>	    </a:t>
            </a:r>
            <a:r>
              <a:rPr lang="es-ES_tradnl" sz="1400" b="1"/>
              <a:t>PATOLOGÍAS ASOCIADAS</a:t>
            </a:r>
          </a:p>
          <a:p>
            <a:r>
              <a:rPr lang="es-ES_tradnl" sz="1400"/>
              <a:t>Timoma                              Polimiositis</a:t>
            </a:r>
          </a:p>
          <a:p>
            <a:r>
              <a:rPr lang="es-ES_tradnl" sz="1400"/>
              <a:t>Hipertiroidismo                   Enf Sjöegren</a:t>
            </a:r>
          </a:p>
          <a:p>
            <a:r>
              <a:rPr lang="es-ES_tradnl" sz="1400"/>
              <a:t>Hipotiroidismo                    Linfoma</a:t>
            </a:r>
          </a:p>
          <a:p>
            <a:r>
              <a:rPr lang="es-ES_tradnl" sz="1400"/>
              <a:t>PTI                                     Leucemia</a:t>
            </a:r>
          </a:p>
          <a:p>
            <a:r>
              <a:rPr lang="es-ES_tradnl" sz="1400"/>
              <a:t>LES                                    Neo extratímica</a:t>
            </a:r>
          </a:p>
          <a:p>
            <a:r>
              <a:rPr lang="es-ES_tradnl" sz="1400"/>
              <a:t>Colitis ulcerosa                   Anemia perniciosa</a:t>
            </a:r>
          </a:p>
          <a:p>
            <a:r>
              <a:rPr lang="es-ES_tradnl" sz="1400"/>
              <a:t>Esclerodermia                    Esclerosis múltiple</a:t>
            </a:r>
          </a:p>
          <a:p>
            <a:endParaRPr lang="es-ES_tradnl" sz="1400"/>
          </a:p>
          <a:p>
            <a:endParaRPr lang="es-ES_tradnl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contenido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12954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ca-ES" sz="1800" smtClean="0">
                <a:ea typeface="ＭＳ Ｐゴシック"/>
                <a:cs typeface="ＭＳ Ｐゴシック"/>
              </a:rPr>
              <a:t>					</a:t>
            </a:r>
            <a:r>
              <a:rPr lang="ca-ES" sz="1800" smtClean="0">
                <a:latin typeface="Arial" pitchFamily="34" charset="0"/>
                <a:ea typeface="ＭＳ Ｐゴシック"/>
                <a:cs typeface="Arial" pitchFamily="34" charset="0"/>
              </a:rPr>
              <a:t>		</a:t>
            </a:r>
            <a:r>
              <a:rPr lang="ca-ES" sz="1800" b="1" smtClean="0">
                <a:latin typeface="Arial" pitchFamily="34" charset="0"/>
                <a:ea typeface="ＭＳ Ｐゴシック"/>
                <a:cs typeface="Arial" pitchFamily="34" charset="0"/>
              </a:rPr>
              <a:t>ENFERMEDAD ACTUAL</a:t>
            </a:r>
          </a:p>
          <a:p>
            <a:pPr>
              <a:buFont typeface="Arial" pitchFamily="34" charset="0"/>
              <a:buNone/>
            </a:pPr>
            <a:r>
              <a:rPr lang="ca-ES" sz="1800" smtClean="0">
                <a:latin typeface="Arial" pitchFamily="34" charset="0"/>
                <a:ea typeface="ＭＳ Ｐゴシック"/>
                <a:cs typeface="Arial" pitchFamily="34" charset="0"/>
              </a:rPr>
              <a:t>	Clínica de 4 meses de evolución de que empezó con diplopia y ptosis de predominio izquierdo, posteriormente disfagia. Durante el último mes presenta sensación disneica a pesar del tratamiento médico.  </a:t>
            </a:r>
          </a:p>
          <a:p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4" name="CuadroTexto 4"/>
          <p:cNvSpPr txBox="1">
            <a:spLocks noChangeArrowheads="1"/>
          </p:cNvSpPr>
          <p:nvPr/>
        </p:nvSpPr>
        <p:spPr bwMode="auto">
          <a:xfrm>
            <a:off x="533400" y="1524000"/>
            <a:ext cx="8077200" cy="5048250"/>
          </a:xfrm>
          <a:prstGeom prst="rect">
            <a:avLst/>
          </a:prstGeom>
          <a:solidFill>
            <a:srgbClr val="10C7E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1400" dirty="0"/>
              <a:t>	</a:t>
            </a:r>
            <a:r>
              <a:rPr lang="es-ES_tradnl" sz="1400" b="1" dirty="0"/>
              <a:t>    CLASIFICACIÓN CLÍNICA “MIASTENIA GRAVIS FOUNDATION OF AMERICA”</a:t>
            </a:r>
          </a:p>
          <a:p>
            <a:pPr algn="just"/>
            <a:endParaRPr lang="es-ES_tradnl" sz="1400" b="1" dirty="0"/>
          </a:p>
          <a:p>
            <a:pPr>
              <a:buFontTx/>
              <a:buChar char="-"/>
            </a:pPr>
            <a:r>
              <a:rPr lang="es-ES_tradnl" sz="1400" dirty="0"/>
              <a:t>I. Debilidad muscular exclusivamente ocular</a:t>
            </a:r>
          </a:p>
          <a:p>
            <a:endParaRPr lang="es-ES_tradnl" sz="1400" dirty="0"/>
          </a:p>
          <a:p>
            <a:pPr>
              <a:buFontTx/>
              <a:buChar char="-"/>
            </a:pPr>
            <a:r>
              <a:rPr lang="es-ES_tradnl" sz="1400" dirty="0"/>
              <a:t>II. Debilidad muscular ocular y leve afectando otro grupo muscular no ocular</a:t>
            </a:r>
          </a:p>
          <a:p>
            <a:pPr>
              <a:buFontTx/>
              <a:buChar char="-"/>
            </a:pPr>
            <a:endParaRPr lang="es-ES_tradnl" sz="1400" dirty="0"/>
          </a:p>
          <a:p>
            <a:r>
              <a:rPr lang="es-ES_tradnl" sz="1400" dirty="0"/>
              <a:t>	</a:t>
            </a:r>
            <a:r>
              <a:rPr lang="es-ES_tradnl" sz="1400" dirty="0" err="1"/>
              <a:t>IIa</a:t>
            </a:r>
            <a:r>
              <a:rPr lang="es-ES_tradnl" sz="1400" dirty="0"/>
              <a:t>. Afecta extremidades, músculos axiales o ambos</a:t>
            </a:r>
          </a:p>
          <a:p>
            <a:endParaRPr lang="es-ES_tradnl" sz="1400" dirty="0"/>
          </a:p>
          <a:p>
            <a:r>
              <a:rPr lang="es-ES_tradnl" sz="1400" dirty="0"/>
              <a:t>	</a:t>
            </a:r>
            <a:r>
              <a:rPr lang="es-ES_tradnl" sz="1400" dirty="0" err="1"/>
              <a:t>IIb</a:t>
            </a:r>
            <a:r>
              <a:rPr lang="es-ES_tradnl" sz="1400" dirty="0"/>
              <a:t>. Afecta músculos </a:t>
            </a:r>
            <a:r>
              <a:rPr lang="es-ES_tradnl" sz="1400" dirty="0" err="1"/>
              <a:t>orofaríngeos</a:t>
            </a:r>
            <a:r>
              <a:rPr lang="es-ES_tradnl" sz="1400" dirty="0"/>
              <a:t> y/o respiratorios</a:t>
            </a:r>
          </a:p>
          <a:p>
            <a:endParaRPr lang="es-ES_tradnl" sz="1400" dirty="0"/>
          </a:p>
          <a:p>
            <a:pPr>
              <a:buFontTx/>
              <a:buChar char="-"/>
            </a:pPr>
            <a:r>
              <a:rPr lang="es-ES_tradnl" sz="1400" dirty="0"/>
              <a:t>III. Debilidad muscular ocular y moderada afectando otro grupo muscular no ocular</a:t>
            </a:r>
          </a:p>
          <a:p>
            <a:pPr>
              <a:buFontTx/>
              <a:buChar char="-"/>
            </a:pPr>
            <a:endParaRPr lang="es-ES_tradnl" sz="1400" dirty="0"/>
          </a:p>
          <a:p>
            <a:r>
              <a:rPr lang="es-ES_tradnl" sz="1400" dirty="0"/>
              <a:t>	</a:t>
            </a:r>
            <a:r>
              <a:rPr lang="es-ES_tradnl" sz="1400" dirty="0" err="1"/>
              <a:t>IIIa</a:t>
            </a:r>
            <a:r>
              <a:rPr lang="es-ES_tradnl" sz="1400" dirty="0"/>
              <a:t>. Afecta extremidades, músculos axiales o ambos</a:t>
            </a:r>
          </a:p>
          <a:p>
            <a:endParaRPr lang="es-ES_tradnl" sz="1400" dirty="0"/>
          </a:p>
          <a:p>
            <a:r>
              <a:rPr lang="es-ES_tradnl" sz="1400" dirty="0"/>
              <a:t>	</a:t>
            </a:r>
            <a:r>
              <a:rPr lang="es-ES_tradnl" sz="1400" dirty="0" err="1"/>
              <a:t>IIIb</a:t>
            </a:r>
            <a:r>
              <a:rPr lang="es-ES_tradnl" sz="1400" dirty="0"/>
              <a:t>. Afecta músculos </a:t>
            </a:r>
            <a:r>
              <a:rPr lang="es-ES_tradnl" sz="1400" dirty="0" err="1"/>
              <a:t>orofaríngeos</a:t>
            </a:r>
            <a:r>
              <a:rPr lang="es-ES_tradnl" sz="1400" dirty="0"/>
              <a:t> y/o respiratorios</a:t>
            </a:r>
          </a:p>
          <a:p>
            <a:endParaRPr lang="es-ES_tradnl" sz="1400" dirty="0"/>
          </a:p>
          <a:p>
            <a:pPr>
              <a:buFontTx/>
              <a:buChar char="-"/>
            </a:pPr>
            <a:r>
              <a:rPr lang="es-ES_tradnl" sz="1400" dirty="0"/>
              <a:t>IV. Debilidad muscular ocular y severa afectando otro grupo muscular no ocular</a:t>
            </a:r>
          </a:p>
          <a:p>
            <a:endParaRPr lang="es-ES_tradnl" sz="1400" dirty="0"/>
          </a:p>
          <a:p>
            <a:r>
              <a:rPr lang="es-ES_tradnl" sz="1400" dirty="0"/>
              <a:t>	</a:t>
            </a:r>
            <a:r>
              <a:rPr lang="es-ES_tradnl" sz="1400" dirty="0" err="1"/>
              <a:t>IVa</a:t>
            </a:r>
            <a:r>
              <a:rPr lang="es-ES_tradnl" sz="1400" dirty="0"/>
              <a:t>. Afecta extremidades, músculos axiales o ambos</a:t>
            </a:r>
          </a:p>
          <a:p>
            <a:endParaRPr lang="es-ES_tradnl" sz="1400" dirty="0"/>
          </a:p>
          <a:p>
            <a:r>
              <a:rPr lang="es-ES_tradnl" sz="1400" dirty="0"/>
              <a:t>	</a:t>
            </a:r>
            <a:r>
              <a:rPr lang="es-ES_tradnl" sz="1400" dirty="0" err="1" smtClean="0"/>
              <a:t>IVb</a:t>
            </a:r>
            <a:r>
              <a:rPr lang="es-ES_tradnl" sz="1400" dirty="0" smtClean="0"/>
              <a:t>. </a:t>
            </a:r>
            <a:r>
              <a:rPr lang="es-ES_tradnl" sz="1400" dirty="0"/>
              <a:t>Afecta músculos </a:t>
            </a:r>
            <a:r>
              <a:rPr lang="es-ES_tradnl" sz="1400" dirty="0" err="1"/>
              <a:t>orofaríngeos</a:t>
            </a:r>
            <a:r>
              <a:rPr lang="es-ES_tradnl" sz="1400" dirty="0"/>
              <a:t> y/o respiratorios (incluye SNG sin IOT)</a:t>
            </a:r>
          </a:p>
          <a:p>
            <a:endParaRPr lang="es-ES_tradnl" sz="1400" dirty="0"/>
          </a:p>
          <a:p>
            <a:pPr>
              <a:buFontTx/>
              <a:buChar char="-"/>
            </a:pPr>
            <a:r>
              <a:rPr lang="es-ES_tradnl" sz="1400" dirty="0"/>
              <a:t>V. Intubación necesaria para mantenimiento vía aérea</a:t>
            </a:r>
          </a:p>
          <a:p>
            <a:endParaRPr lang="es-ES_tradnl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CuadroTexto"/>
          <p:cNvSpPr txBox="1">
            <a:spLocks noChangeArrowheads="1"/>
          </p:cNvSpPr>
          <p:nvPr/>
        </p:nvSpPr>
        <p:spPr bwMode="auto">
          <a:xfrm>
            <a:off x="304800" y="1295400"/>
            <a:ext cx="8610600" cy="3694113"/>
          </a:xfrm>
          <a:prstGeom prst="rect">
            <a:avLst/>
          </a:prstGeom>
          <a:solidFill>
            <a:srgbClr val="BFEA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dirty="0"/>
              <a:t>					</a:t>
            </a:r>
            <a:r>
              <a:rPr lang="ca-ES" b="1" dirty="0"/>
              <a:t>EXPLORACIONES COMPLEMENTARIAS</a:t>
            </a:r>
          </a:p>
          <a:p>
            <a:endParaRPr lang="ca-ES" dirty="0"/>
          </a:p>
          <a:p>
            <a:r>
              <a:rPr lang="ca-ES" dirty="0"/>
              <a:t>-</a:t>
            </a:r>
            <a:r>
              <a:rPr lang="ca-ES" b="1" dirty="0"/>
              <a:t>TC cervical</a:t>
            </a:r>
            <a:r>
              <a:rPr lang="ca-ES" dirty="0"/>
              <a:t>: masa en mediastino anterior de 4x3.4cm, sugestiva de timoma</a:t>
            </a:r>
          </a:p>
          <a:p>
            <a:endParaRPr lang="ca-ES" dirty="0"/>
          </a:p>
          <a:p>
            <a:r>
              <a:rPr lang="ca-ES" dirty="0"/>
              <a:t>-</a:t>
            </a:r>
            <a:r>
              <a:rPr lang="ca-ES" b="1" dirty="0"/>
              <a:t>Estudio fibra aislada </a:t>
            </a:r>
            <a:r>
              <a:rPr lang="ca-ES" dirty="0"/>
              <a:t>(Jitter) de músculo abductor corto del pulgar: patrón compatible con síndrome miasteniforme</a:t>
            </a:r>
          </a:p>
          <a:p>
            <a:endParaRPr lang="ca-ES" dirty="0"/>
          </a:p>
          <a:p>
            <a:pPr>
              <a:buFontTx/>
              <a:buChar char="-"/>
            </a:pPr>
            <a:r>
              <a:rPr lang="ca-ES" b="1" dirty="0"/>
              <a:t>ECG</a:t>
            </a:r>
            <a:r>
              <a:rPr lang="ca-ES" dirty="0"/>
              <a:t>: RS 65bmp, sin alteraciones agudas repolarización</a:t>
            </a:r>
          </a:p>
          <a:p>
            <a:pPr>
              <a:buFontTx/>
              <a:buChar char="-"/>
            </a:pPr>
            <a:endParaRPr lang="ca-ES" dirty="0"/>
          </a:p>
          <a:p>
            <a:r>
              <a:rPr lang="ca-ES" dirty="0"/>
              <a:t>-</a:t>
            </a:r>
            <a:r>
              <a:rPr lang="ca-ES" b="1" dirty="0"/>
              <a:t>AG</a:t>
            </a:r>
            <a:r>
              <a:rPr lang="ca-ES" dirty="0"/>
              <a:t>: Hb 13, sin alteraciones destacables</a:t>
            </a:r>
          </a:p>
          <a:p>
            <a:endParaRPr lang="ca-ES" dirty="0"/>
          </a:p>
          <a:p>
            <a:r>
              <a:rPr lang="ca-ES" dirty="0"/>
              <a:t>-</a:t>
            </a:r>
            <a:r>
              <a:rPr lang="ca-ES" b="1" dirty="0"/>
              <a:t>Rx tórax</a:t>
            </a:r>
            <a:r>
              <a:rPr lang="ca-ES" dirty="0"/>
              <a:t>: ensanchamiento mediastínico con tráquea centrada sin aparente compresión extrínseca; parénquima sin alteraciones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CuadroTexto"/>
          <p:cNvSpPr txBox="1">
            <a:spLocks noChangeArrowheads="1"/>
          </p:cNvSpPr>
          <p:nvPr/>
        </p:nvSpPr>
        <p:spPr bwMode="auto">
          <a:xfrm>
            <a:off x="1371600" y="628650"/>
            <a:ext cx="6172200" cy="1477963"/>
          </a:xfrm>
          <a:prstGeom prst="rect">
            <a:avLst/>
          </a:prstGeom>
          <a:solidFill>
            <a:srgbClr val="F4D1A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dirty="0"/>
              <a:t>		</a:t>
            </a:r>
            <a:r>
              <a:rPr lang="ca-ES" b="1" dirty="0"/>
              <a:t>EXPLORACIONES COMPLEMENTARIAS</a:t>
            </a:r>
          </a:p>
          <a:p>
            <a:endParaRPr lang="ca-ES" dirty="0"/>
          </a:p>
          <a:p>
            <a:r>
              <a:rPr lang="ca-ES" dirty="0"/>
              <a:t>-PFR:</a:t>
            </a:r>
            <a:r>
              <a:rPr lang="ca-ES" dirty="0" smtClean="0"/>
              <a:t> CVF 3.70 </a:t>
            </a:r>
            <a:r>
              <a:rPr lang="ca-ES" dirty="0"/>
              <a:t>(94%), FEV1 2.61 (95%), IT 99%</a:t>
            </a:r>
          </a:p>
          <a:p>
            <a:r>
              <a:rPr lang="ca-ES" dirty="0"/>
              <a:t>-GSA?</a:t>
            </a:r>
          </a:p>
          <a:p>
            <a:r>
              <a:rPr lang="ca-ES" dirty="0"/>
              <a:t>-FBC?</a:t>
            </a:r>
            <a:endParaRPr lang="es-E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2743200"/>
            <a:ext cx="6172200" cy="2209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 typeface="Arial" charset="0"/>
              <a:buNone/>
              <a:defRPr/>
            </a:pPr>
            <a:r>
              <a:rPr lang="ca-ES" sz="2400" b="1" dirty="0">
                <a:latin typeface="+mn-lt"/>
                <a:ea typeface="ＭＳ Ｐゴシック" charset="-128"/>
                <a:cs typeface="ＭＳ Ｐゴシック" charset="-128"/>
              </a:rPr>
              <a:t>			</a:t>
            </a:r>
            <a:r>
              <a:rPr lang="ca-ES" sz="2000" b="1" dirty="0">
                <a:latin typeface="Arial"/>
                <a:ea typeface="ＭＳ Ｐゴシック" charset="-128"/>
                <a:cs typeface="Arial"/>
              </a:rPr>
              <a:t>VALORACIÓN PREOPERATORIA</a:t>
            </a:r>
          </a:p>
          <a:p>
            <a:pPr marL="609600" indent="-609600">
              <a:spcBef>
                <a:spcPct val="20000"/>
              </a:spcBef>
              <a:buFont typeface="Arial" charset="0"/>
              <a:buNone/>
              <a:defRPr/>
            </a:pPr>
            <a:endParaRPr lang="es-ES" sz="2000" b="1" dirty="0">
              <a:latin typeface="Arial"/>
              <a:ea typeface="ＭＳ Ｐゴシック" charset="-128"/>
              <a:cs typeface="Arial"/>
            </a:endParaRP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s-ES" sz="2000" dirty="0">
                <a:latin typeface="Arial"/>
                <a:ea typeface="ＭＳ Ｐゴシック" charset="-128"/>
                <a:cs typeface="Arial"/>
              </a:rPr>
              <a:t>Alteraciones respiratorias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s-ES" sz="2000" dirty="0">
                <a:latin typeface="Arial"/>
                <a:ea typeface="ＭＳ Ｐゴシック" charset="-128"/>
                <a:cs typeface="Arial"/>
              </a:rPr>
              <a:t>Alteraciones cardíacas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s-ES" sz="2000" dirty="0">
                <a:latin typeface="Arial"/>
                <a:ea typeface="ＭＳ Ｐゴシック" charset="-128"/>
                <a:cs typeface="Arial"/>
              </a:rPr>
              <a:t>Alteraciones nutricionales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371600" y="5726113"/>
            <a:ext cx="6172200" cy="369887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38100" dir="2700000" algn="br">
              <a:srgbClr val="000000">
                <a:alpha val="48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_tradnl" dirty="0">
                <a:latin typeface="Arial" charset="0"/>
                <a:ea typeface="ＭＳ Ｐゴシック" charset="-128"/>
                <a:cs typeface="+mn-cs"/>
              </a:rPr>
              <a:t>Se propone TIMECTOMÍA asistida por </a:t>
            </a:r>
            <a:r>
              <a:rPr lang="es-ES_tradnl" dirty="0" err="1">
                <a:latin typeface="Arial" charset="0"/>
                <a:ea typeface="ＭＳ Ｐゴシック" charset="-128"/>
                <a:cs typeface="+mn-cs"/>
              </a:rPr>
              <a:t>videotoracoscopia</a:t>
            </a:r>
            <a:endParaRPr lang="es-ES_tradnl" dirty="0"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66800" y="1285875"/>
            <a:ext cx="7391400" cy="435292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s-ES" sz="2400" b="1"/>
              <a:t>			</a:t>
            </a:r>
            <a:r>
              <a:rPr lang="ca-ES" sz="2400" b="1"/>
              <a:t>CONSENTIMIENTO INFORMADO</a:t>
            </a:r>
            <a:endParaRPr lang="es-ES" sz="2400" b="1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s-ES" sz="2400" b="1"/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s-ES_tradnl" sz="2400" b="1"/>
              <a:t>Descripción procedimiento (anestesia general con IOT)</a:t>
            </a:r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s-ES_tradnl" sz="2400" b="1"/>
              <a:t>Epidural? Incisional?</a:t>
            </a:r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s-ES_tradnl" sz="2400" b="1"/>
              <a:t>Riesgos específicos</a:t>
            </a:r>
            <a:endParaRPr lang="es-ES" sz="2400" b="1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s-ES" sz="2400" b="1"/>
          </a:p>
        </p:txBody>
      </p:sp>
      <p:sp>
        <p:nvSpPr>
          <p:cNvPr id="5" name="2 CuadroTexto"/>
          <p:cNvSpPr txBox="1">
            <a:spLocks noChangeArrowheads="1"/>
          </p:cNvSpPr>
          <p:nvPr/>
        </p:nvSpPr>
        <p:spPr bwMode="auto">
          <a:xfrm>
            <a:off x="2590800" y="4057650"/>
            <a:ext cx="4637088" cy="1200150"/>
          </a:xfrm>
          <a:prstGeom prst="rect">
            <a:avLst/>
          </a:prstGeom>
          <a:solidFill>
            <a:srgbClr val="2C15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>
                <a:solidFill>
                  <a:srgbClr val="FFFF00"/>
                </a:solidFill>
              </a:rPr>
              <a:t>Dificultad IOT? </a:t>
            </a:r>
          </a:p>
          <a:p>
            <a:r>
              <a:rPr lang="ca-ES">
                <a:solidFill>
                  <a:srgbClr val="FFFF00"/>
                </a:solidFill>
              </a:rPr>
              <a:t>Broncoaspiración?</a:t>
            </a:r>
          </a:p>
          <a:p>
            <a:r>
              <a:rPr lang="ca-ES">
                <a:solidFill>
                  <a:srgbClr val="FFFF00"/>
                </a:solidFill>
              </a:rPr>
              <a:t>Riesgo Hipertermia Maligna?</a:t>
            </a:r>
          </a:p>
          <a:p>
            <a:r>
              <a:rPr lang="ca-ES">
                <a:solidFill>
                  <a:srgbClr val="FFFF00"/>
                </a:solidFill>
              </a:rPr>
              <a:t>Necesidad soporte ventilatorio prolongado?</a:t>
            </a:r>
          </a:p>
          <a:p>
            <a:endParaRPr lang="es-E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contenido 2"/>
          <p:cNvSpPr>
            <a:spLocks noGrp="1"/>
          </p:cNvSpPr>
          <p:nvPr>
            <p:ph idx="1"/>
          </p:nvPr>
        </p:nvSpPr>
        <p:spPr>
          <a:xfrm>
            <a:off x="179388" y="723900"/>
            <a:ext cx="8507412" cy="5919788"/>
          </a:xfrm>
        </p:spPr>
        <p:txBody>
          <a:bodyPr/>
          <a:lstStyle/>
          <a:p>
            <a:pPr eaLnBrk="1" hangingPunct="1"/>
            <a:r>
              <a:rPr lang="es-ES_tradnl" sz="3000" smtClean="0">
                <a:latin typeface="Arial" pitchFamily="34" charset="0"/>
                <a:ea typeface="ＭＳ Ｐゴシック"/>
                <a:cs typeface="Arial" pitchFamily="34" charset="0"/>
              </a:rPr>
              <a:t>I- Clasificación de los trastornos neuromusculares</a:t>
            </a:r>
          </a:p>
          <a:p>
            <a:pPr eaLnBrk="1" hangingPunct="1"/>
            <a:endParaRPr lang="es-ES_tradnl" sz="300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eaLnBrk="1" hangingPunct="1"/>
            <a:r>
              <a:rPr lang="es-ES_tradnl" sz="3000" smtClean="0">
                <a:solidFill>
                  <a:srgbClr val="FF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II- Trastornos neuromusculares característicos</a:t>
            </a:r>
          </a:p>
          <a:p>
            <a:pPr eaLnBrk="1" hangingPunct="1"/>
            <a:endParaRPr lang="es-ES_tradnl" sz="300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eaLnBrk="1" hangingPunct="1"/>
            <a:r>
              <a:rPr lang="es-ES_tradnl" sz="3000" smtClean="0">
                <a:latin typeface="Arial" pitchFamily="34" charset="0"/>
                <a:ea typeface="ＭＳ Ｐゴシック"/>
                <a:cs typeface="Arial" pitchFamily="34" charset="0"/>
              </a:rPr>
              <a:t>III- Manejo anestésico de los trastornos neuromusculares</a:t>
            </a:r>
          </a:p>
          <a:p>
            <a:pPr eaLnBrk="1" hangingPunct="1"/>
            <a:endParaRPr lang="es-ES_tradnl" sz="300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eaLnBrk="1" hangingPunct="1"/>
            <a:r>
              <a:rPr lang="es-ES_tradnl" sz="3000" smtClean="0">
                <a:latin typeface="Arial" pitchFamily="34" charset="0"/>
                <a:ea typeface="ＭＳ Ｐゴシック"/>
                <a:cs typeface="Arial" pitchFamily="34" charset="0"/>
              </a:rPr>
              <a:t>IV- Caso clínico y aplicación práctica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2 CuadroTexto"/>
          <p:cNvSpPr txBox="1">
            <a:spLocks noChangeArrowheads="1"/>
          </p:cNvSpPr>
          <p:nvPr/>
        </p:nvSpPr>
        <p:spPr bwMode="auto">
          <a:xfrm>
            <a:off x="228600" y="228600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/>
              <a:t>					</a:t>
            </a:r>
            <a:r>
              <a:rPr lang="ca-ES" b="1"/>
              <a:t>MEDICACIÓN ADMINISTRADA</a:t>
            </a:r>
          </a:p>
          <a:p>
            <a:pPr>
              <a:buFontTx/>
              <a:buChar char="-"/>
            </a:pPr>
            <a:endParaRPr lang="ca-ES"/>
          </a:p>
          <a:p>
            <a:r>
              <a:rPr lang="ca-ES"/>
              <a:t>Preparación preoperatoria para prevenir CRISIS MIASTÉNICA perioperatoria: </a:t>
            </a:r>
            <a:r>
              <a:rPr lang="ca-ES" i="1">
                <a:solidFill>
                  <a:srgbClr val="FF0000"/>
                </a:solidFill>
              </a:rPr>
              <a:t>Inmunoglobulina humana (IgIV) </a:t>
            </a:r>
            <a:r>
              <a:rPr lang="ca-ES"/>
              <a:t>400mg/kg/día 5 días antes de timectomía</a:t>
            </a:r>
          </a:p>
          <a:p>
            <a:endParaRPr lang="es-ES"/>
          </a:p>
        </p:txBody>
      </p:sp>
      <p:sp>
        <p:nvSpPr>
          <p:cNvPr id="5" name="2 CuadroTexto"/>
          <p:cNvSpPr txBox="1"/>
          <p:nvPr/>
        </p:nvSpPr>
        <p:spPr>
          <a:xfrm>
            <a:off x="304800" y="1828800"/>
            <a:ext cx="8610600" cy="480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a-ES" dirty="0">
                <a:latin typeface="Arial" charset="0"/>
                <a:ea typeface="ＭＳ Ｐゴシック" charset="-128"/>
                <a:cs typeface="+mn-cs"/>
              </a:rPr>
              <a:t>						</a:t>
            </a:r>
            <a:r>
              <a:rPr lang="ca-ES" b="1" dirty="0">
                <a:latin typeface="Arial" charset="0"/>
                <a:ea typeface="ＭＳ Ｐゴシック" charset="-128"/>
                <a:cs typeface="+mn-cs"/>
              </a:rPr>
              <a:t>CRISIS MIASTÉNICA</a:t>
            </a:r>
          </a:p>
          <a:p>
            <a:pPr>
              <a:defRPr/>
            </a:pPr>
            <a:endParaRPr lang="ca-ES" dirty="0">
              <a:latin typeface="Arial" charset="0"/>
              <a:ea typeface="ＭＳ Ｐゴシック" charset="-128"/>
              <a:cs typeface="+mn-cs"/>
            </a:endParaRPr>
          </a:p>
          <a:p>
            <a:pPr>
              <a:buFontTx/>
              <a:buChar char="-"/>
              <a:defRPr/>
            </a:pPr>
            <a:r>
              <a:rPr lang="ca-ES" dirty="0">
                <a:latin typeface="Arial" charset="0"/>
                <a:ea typeface="ＭＳ Ｐゴシック" charset="-128"/>
                <a:cs typeface="+mn-cs"/>
              </a:rPr>
              <a:t>Exacerbación de la clínica miasténica</a:t>
            </a:r>
          </a:p>
          <a:p>
            <a:pPr>
              <a:buFontTx/>
              <a:buChar char="-"/>
              <a:defRPr/>
            </a:pPr>
            <a:r>
              <a:rPr lang="ca-ES" dirty="0">
                <a:latin typeface="Arial" charset="0"/>
                <a:ea typeface="ＭＳ Ｐゴシック" charset="-128"/>
                <a:cs typeface="+mn-cs"/>
              </a:rPr>
              <a:t>Factores: anestesia, traumatismo, cirugía, parto, infecciones, estrés, inicio corticoesteroides, supresión anticolinesterásicos, espontánea</a:t>
            </a:r>
          </a:p>
          <a:p>
            <a:pPr>
              <a:buFontTx/>
              <a:buChar char="-"/>
              <a:defRPr/>
            </a:pPr>
            <a:endParaRPr lang="ca-ES" dirty="0">
              <a:latin typeface="Arial" charset="0"/>
              <a:ea typeface="ＭＳ Ｐゴシック" charset="-128"/>
              <a:cs typeface="+mn-cs"/>
            </a:endParaRPr>
          </a:p>
          <a:p>
            <a:pPr>
              <a:buFontTx/>
              <a:buChar char="-"/>
              <a:defRPr/>
            </a:pPr>
            <a:endParaRPr lang="ca-ES" dirty="0">
              <a:latin typeface="Arial" charset="0"/>
              <a:ea typeface="ＭＳ Ｐゴシック" charset="-128"/>
              <a:cs typeface="+mn-cs"/>
            </a:endParaRPr>
          </a:p>
          <a:p>
            <a:pPr>
              <a:buFontTx/>
              <a:buChar char="-"/>
              <a:defRPr/>
            </a:pPr>
            <a:endParaRPr lang="ca-ES" dirty="0">
              <a:latin typeface="Arial" charset="0"/>
              <a:ea typeface="ＭＳ Ｐゴシック" charset="-128"/>
              <a:cs typeface="+mn-cs"/>
            </a:endParaRPr>
          </a:p>
          <a:p>
            <a:pPr>
              <a:buFontTx/>
              <a:buChar char="-"/>
              <a:defRPr/>
            </a:pPr>
            <a:endParaRPr lang="ca-ES" dirty="0">
              <a:latin typeface="Arial" charset="0"/>
              <a:ea typeface="ＭＳ Ｐゴシック" charset="-128"/>
              <a:cs typeface="+mn-cs"/>
            </a:endParaRPr>
          </a:p>
          <a:p>
            <a:pPr>
              <a:buFontTx/>
              <a:buChar char="-"/>
              <a:defRPr/>
            </a:pPr>
            <a:endParaRPr lang="ca-ES" dirty="0">
              <a:latin typeface="Arial" charset="0"/>
              <a:ea typeface="ＭＳ Ｐゴシック" charset="-128"/>
              <a:cs typeface="+mn-cs"/>
            </a:endParaRPr>
          </a:p>
          <a:p>
            <a:pPr>
              <a:buFontTx/>
              <a:buChar char="-"/>
              <a:defRPr/>
            </a:pPr>
            <a:endParaRPr lang="ca-ES" dirty="0">
              <a:latin typeface="Arial" charset="0"/>
              <a:ea typeface="ＭＳ Ｐゴシック" charset="-128"/>
              <a:cs typeface="+mn-cs"/>
            </a:endParaRPr>
          </a:p>
          <a:p>
            <a:pPr>
              <a:buFontTx/>
              <a:buChar char="-"/>
              <a:defRPr/>
            </a:pPr>
            <a:endParaRPr lang="ca-ES" dirty="0">
              <a:latin typeface="Arial" charset="0"/>
              <a:ea typeface="ＭＳ Ｐゴシック" charset="-128"/>
              <a:cs typeface="+mn-cs"/>
            </a:endParaRPr>
          </a:p>
          <a:p>
            <a:pPr>
              <a:buFontTx/>
              <a:buChar char="-"/>
              <a:defRPr/>
            </a:pPr>
            <a:endParaRPr lang="ca-ES" dirty="0">
              <a:latin typeface="Arial" charset="0"/>
              <a:ea typeface="ＭＳ Ｐゴシック" charset="-128"/>
              <a:cs typeface="+mn-cs"/>
            </a:endParaRPr>
          </a:p>
          <a:p>
            <a:pPr>
              <a:buFontTx/>
              <a:buChar char="-"/>
              <a:defRPr/>
            </a:pPr>
            <a:endParaRPr lang="ca-ES" dirty="0">
              <a:latin typeface="Arial" charset="0"/>
              <a:ea typeface="ＭＳ Ｐゴシック" charset="-128"/>
              <a:cs typeface="+mn-cs"/>
            </a:endParaRPr>
          </a:p>
          <a:p>
            <a:pPr>
              <a:buFontTx/>
              <a:buChar char="-"/>
              <a:defRPr/>
            </a:pPr>
            <a:endParaRPr lang="ca-ES" dirty="0">
              <a:latin typeface="Arial" charset="0"/>
              <a:ea typeface="ＭＳ Ｐゴシック" charset="-128"/>
              <a:cs typeface="+mn-cs"/>
            </a:endParaRPr>
          </a:p>
          <a:p>
            <a:pPr>
              <a:buFontTx/>
              <a:buChar char="-"/>
              <a:defRPr/>
            </a:pPr>
            <a:r>
              <a:rPr lang="ca-ES" dirty="0">
                <a:latin typeface="Arial" charset="0"/>
                <a:ea typeface="ＭＳ Ｐゴシック" charset="-128"/>
                <a:cs typeface="+mn-cs"/>
              </a:rPr>
              <a:t>Tratamiento: identificación precoz, eliminación potenciales </a:t>
            </a:r>
            <a:r>
              <a:rPr lang="ca-ES" dirty="0" smtClean="0">
                <a:latin typeface="Arial" charset="0"/>
                <a:ea typeface="ＭＳ Ｐゴシック" charset="-128"/>
                <a:cs typeface="+mn-cs"/>
              </a:rPr>
              <a:t>desencadenantes, </a:t>
            </a:r>
            <a:r>
              <a:rPr lang="ca-ES" dirty="0">
                <a:latin typeface="Arial" charset="0"/>
                <a:ea typeface="ＭＳ Ｐゴシック" charset="-128"/>
                <a:cs typeface="+mn-cs"/>
              </a:rPr>
              <a:t>soporte ventilatorio, plasmaféresis / IgIV, inmunosupresores</a:t>
            </a:r>
          </a:p>
        </p:txBody>
      </p:sp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1828800" y="3429000"/>
            <a:ext cx="5181600" cy="2255838"/>
          </a:xfrm>
          <a:prstGeom prst="rect">
            <a:avLst/>
          </a:prstGeom>
          <a:solidFill>
            <a:srgbClr val="BFEA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600"/>
              <a:t>		SIGNOS Y SÍNTOMAS ALARMA</a:t>
            </a:r>
          </a:p>
          <a:p>
            <a:pPr>
              <a:buFontTx/>
              <a:buChar char="-"/>
            </a:pPr>
            <a:endParaRPr lang="ca-ES" sz="1600"/>
          </a:p>
          <a:p>
            <a:r>
              <a:rPr lang="ca-ES" sz="1600"/>
              <a:t>Disnea que empeora con decútibo</a:t>
            </a:r>
          </a:p>
          <a:p>
            <a:r>
              <a:rPr lang="ca-ES" sz="1600"/>
              <a:t>Disfagia</a:t>
            </a:r>
          </a:p>
          <a:p>
            <a:r>
              <a:rPr lang="ca-ES" sz="1600"/>
              <a:t>Dificultad evacuar secreciones</a:t>
            </a:r>
          </a:p>
          <a:p>
            <a:r>
              <a:rPr lang="ca-ES" sz="1600"/>
              <a:t>Debilidad respiratoria (pausa para hablar, taquipnea, musculatura accesoria..)</a:t>
            </a:r>
          </a:p>
          <a:p>
            <a:r>
              <a:rPr lang="ca-ES" sz="1600"/>
              <a:t>Baja capacidad vital</a:t>
            </a:r>
          </a:p>
          <a:p>
            <a:endParaRPr lang="ca-ES"/>
          </a:p>
          <a:p>
            <a:pPr>
              <a:buFontTx/>
              <a:buChar char="-"/>
            </a:pPr>
            <a:endParaRPr lang="ca-ES"/>
          </a:p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2 CuadroTexto"/>
          <p:cNvSpPr txBox="1">
            <a:spLocks noChangeArrowheads="1"/>
          </p:cNvSpPr>
          <p:nvPr/>
        </p:nvSpPr>
        <p:spPr bwMode="auto">
          <a:xfrm>
            <a:off x="304800" y="609600"/>
            <a:ext cx="8610600" cy="563245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dirty="0"/>
              <a:t>					</a:t>
            </a:r>
            <a:r>
              <a:rPr lang="ca-ES" b="1" dirty="0"/>
              <a:t>	CRISIS COLINÉRGICA</a:t>
            </a:r>
          </a:p>
          <a:p>
            <a:endParaRPr lang="ca-ES" dirty="0"/>
          </a:p>
          <a:p>
            <a:pPr>
              <a:buFontTx/>
              <a:buChar char="-"/>
            </a:pPr>
            <a:r>
              <a:rPr lang="ca-ES" dirty="0"/>
              <a:t>Aumento paresia muscular por bloqueo postsináptico despolarizante, por exceso de inhibidores de la acetilcolinesterasa</a:t>
            </a:r>
          </a:p>
          <a:p>
            <a:pPr>
              <a:buFontTx/>
              <a:buChar char="-"/>
            </a:pPr>
            <a:r>
              <a:rPr lang="ca-ES" dirty="0"/>
              <a:t>Efectos secundarios/sobredosis: lagrimeo, salivación, bradicardia, midriasis, aumento secreciones bronquiales, calambres, fasciculaciones, </a:t>
            </a:r>
            <a:r>
              <a:rPr lang="ca-ES" i="1" dirty="0"/>
              <a:t>debilidad muscular</a:t>
            </a:r>
            <a:r>
              <a:rPr lang="ca-ES" dirty="0"/>
              <a:t>, </a:t>
            </a:r>
            <a:r>
              <a:rPr lang="ca-ES" i="1" dirty="0"/>
              <a:t>bloqueo NM </a:t>
            </a:r>
            <a:r>
              <a:rPr lang="ca-ES" dirty="0"/>
              <a:t>por despolarización permanente.</a:t>
            </a:r>
          </a:p>
          <a:p>
            <a:pPr>
              <a:buFontTx/>
              <a:buChar char="-"/>
            </a:pPr>
            <a:endParaRPr lang="ca-ES" dirty="0"/>
          </a:p>
          <a:p>
            <a:pPr>
              <a:buFontTx/>
              <a:buChar char="-"/>
            </a:pPr>
            <a:endParaRPr lang="ca-ES" dirty="0"/>
          </a:p>
          <a:p>
            <a:pPr>
              <a:buFontTx/>
              <a:buChar char="-"/>
            </a:pPr>
            <a:endParaRPr lang="ca-ES" dirty="0"/>
          </a:p>
          <a:p>
            <a:pPr>
              <a:buFontTx/>
              <a:buChar char="-"/>
            </a:pPr>
            <a:endParaRPr lang="ca-ES" dirty="0"/>
          </a:p>
          <a:p>
            <a:pPr>
              <a:buFontTx/>
              <a:buChar char="-"/>
            </a:pPr>
            <a:endParaRPr lang="ca-ES" dirty="0"/>
          </a:p>
          <a:p>
            <a:pPr>
              <a:buFontTx/>
              <a:buChar char="-"/>
            </a:pPr>
            <a:endParaRPr lang="ca-ES" dirty="0"/>
          </a:p>
          <a:p>
            <a:pPr>
              <a:buFontTx/>
              <a:buChar char="-"/>
            </a:pPr>
            <a:endParaRPr lang="ca-ES" dirty="0"/>
          </a:p>
          <a:p>
            <a:endParaRPr lang="ca-ES" dirty="0"/>
          </a:p>
          <a:p>
            <a:pPr>
              <a:buFontTx/>
              <a:buChar char="-"/>
            </a:pPr>
            <a:endParaRPr lang="ca-ES" dirty="0"/>
          </a:p>
          <a:p>
            <a:pPr>
              <a:buFontTx/>
              <a:buChar char="-"/>
            </a:pPr>
            <a:endParaRPr lang="ca-ES" dirty="0"/>
          </a:p>
          <a:p>
            <a:pPr>
              <a:buFontTx/>
              <a:buChar char="-"/>
            </a:pPr>
            <a:endParaRPr lang="ca-ES" dirty="0"/>
          </a:p>
          <a:p>
            <a:pPr>
              <a:buFontTx/>
              <a:buChar char="-"/>
            </a:pPr>
            <a:endParaRPr lang="ca-ES" dirty="0"/>
          </a:p>
          <a:p>
            <a:pPr>
              <a:buFontTx/>
              <a:buChar char="-"/>
            </a:pPr>
            <a:r>
              <a:rPr lang="ca-ES" dirty="0"/>
              <a:t>Tratamiento: soporte ventilatorio, atropina, stop anticolinesterásicos</a:t>
            </a:r>
          </a:p>
        </p:txBody>
      </p:sp>
      <p:sp>
        <p:nvSpPr>
          <p:cNvPr id="5" name="2 CuadroTexto"/>
          <p:cNvSpPr txBox="1"/>
          <p:nvPr/>
        </p:nvSpPr>
        <p:spPr>
          <a:xfrm>
            <a:off x="1257300" y="2889250"/>
            <a:ext cx="6477000" cy="2681288"/>
          </a:xfrm>
          <a:prstGeom prst="rect">
            <a:avLst/>
          </a:prstGeom>
          <a:solidFill>
            <a:srgbClr val="2C15FF"/>
          </a:solidFill>
          <a:ln>
            <a:solidFill>
              <a:schemeClr val="tx1"/>
            </a:solidFill>
          </a:ln>
          <a:effectLst>
            <a:outerShdw blurRad="50800" dist="1270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ca-ES" sz="1600" dirty="0">
                <a:latin typeface="Arial" charset="0"/>
                <a:ea typeface="ＭＳ Ｐゴシック" charset="-128"/>
                <a:cs typeface="+mn-cs"/>
              </a:rPr>
              <a:t>				</a:t>
            </a:r>
            <a:r>
              <a:rPr lang="ca-ES" sz="1600" b="1" dirty="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rPr>
              <a:t>DIAGNÓSTICO DIFERENCIAL</a:t>
            </a:r>
          </a:p>
          <a:p>
            <a:pPr>
              <a:buFontTx/>
              <a:buChar char="-"/>
              <a:defRPr/>
            </a:pPr>
            <a:endParaRPr lang="ca-ES" sz="1600" dirty="0">
              <a:latin typeface="Arial" charset="0"/>
              <a:ea typeface="ＭＳ Ｐゴシック" charset="-128"/>
              <a:cs typeface="+mn-cs"/>
            </a:endParaRPr>
          </a:p>
          <a:p>
            <a:pPr>
              <a:defRPr/>
            </a:pPr>
            <a:endParaRPr lang="ca-ES" sz="1600" dirty="0">
              <a:latin typeface="Arial" charset="0"/>
              <a:ea typeface="ＭＳ Ｐゴシック" charset="-128"/>
              <a:cs typeface="+mn-cs"/>
            </a:endParaRPr>
          </a:p>
          <a:p>
            <a:pPr>
              <a:defRPr/>
            </a:pPr>
            <a:endParaRPr lang="ca-ES" dirty="0">
              <a:latin typeface="Arial" charset="0"/>
              <a:ea typeface="ＭＳ Ｐゴシック" charset="-128"/>
              <a:cs typeface="+mn-cs"/>
            </a:endParaRPr>
          </a:p>
          <a:p>
            <a:pPr>
              <a:buFontTx/>
              <a:buChar char="-"/>
              <a:defRPr/>
            </a:pPr>
            <a:endParaRPr lang="ca-ES" dirty="0">
              <a:latin typeface="Arial" charset="0"/>
              <a:ea typeface="ＭＳ Ｐゴシック" charset="-128"/>
              <a:cs typeface="+mn-cs"/>
            </a:endParaRPr>
          </a:p>
          <a:p>
            <a:pPr>
              <a:defRPr/>
            </a:pPr>
            <a:endParaRPr lang="es-ES" dirty="0"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0420" name="CuadroTexto 5"/>
          <p:cNvSpPr txBox="1">
            <a:spLocks noChangeArrowheads="1"/>
          </p:cNvSpPr>
          <p:nvPr/>
        </p:nvSpPr>
        <p:spPr bwMode="auto">
          <a:xfrm>
            <a:off x="3162300" y="3465513"/>
            <a:ext cx="2667000" cy="369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/>
              <a:t>Edofronio 2mg/ev</a:t>
            </a:r>
          </a:p>
        </p:txBody>
      </p:sp>
      <p:sp>
        <p:nvSpPr>
          <p:cNvPr id="8" name="Forma libre 7"/>
          <p:cNvSpPr/>
          <p:nvPr/>
        </p:nvSpPr>
        <p:spPr>
          <a:xfrm rot="19654704" flipH="1">
            <a:off x="4943475" y="3844925"/>
            <a:ext cx="304800" cy="977900"/>
          </a:xfrm>
          <a:custGeom>
            <a:avLst/>
            <a:gdLst>
              <a:gd name="connsiteX0" fmla="*/ 0 w 228600"/>
              <a:gd name="connsiteY0" fmla="*/ 872818 h 978408"/>
              <a:gd name="connsiteX1" fmla="*/ 101237 w 228600"/>
              <a:gd name="connsiteY1" fmla="*/ 872818 h 978408"/>
              <a:gd name="connsiteX2" fmla="*/ 101237 w 228600"/>
              <a:gd name="connsiteY2" fmla="*/ 0 h 978408"/>
              <a:gd name="connsiteX3" fmla="*/ 127363 w 228600"/>
              <a:gd name="connsiteY3" fmla="*/ 0 h 978408"/>
              <a:gd name="connsiteX4" fmla="*/ 127363 w 228600"/>
              <a:gd name="connsiteY4" fmla="*/ 872818 h 978408"/>
              <a:gd name="connsiteX5" fmla="*/ 228600 w 228600"/>
              <a:gd name="connsiteY5" fmla="*/ 872818 h 978408"/>
              <a:gd name="connsiteX6" fmla="*/ 114300 w 228600"/>
              <a:gd name="connsiteY6" fmla="*/ 978408 h 978408"/>
              <a:gd name="connsiteX7" fmla="*/ 0 w 228600"/>
              <a:gd name="connsiteY7" fmla="*/ 872818 h 97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" h="978408">
                <a:moveTo>
                  <a:pt x="0" y="872818"/>
                </a:moveTo>
                <a:lnTo>
                  <a:pt x="101237" y="872818"/>
                </a:lnTo>
                <a:lnTo>
                  <a:pt x="101237" y="0"/>
                </a:lnTo>
                <a:lnTo>
                  <a:pt x="127363" y="0"/>
                </a:lnTo>
                <a:lnTo>
                  <a:pt x="127363" y="872818"/>
                </a:lnTo>
                <a:lnTo>
                  <a:pt x="228600" y="872818"/>
                </a:lnTo>
                <a:lnTo>
                  <a:pt x="114300" y="978408"/>
                </a:lnTo>
                <a:lnTo>
                  <a:pt x="0" y="872818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9" name="Forma libre 8"/>
          <p:cNvSpPr/>
          <p:nvPr/>
        </p:nvSpPr>
        <p:spPr>
          <a:xfrm rot="1842693" flipH="1">
            <a:off x="3683000" y="3844925"/>
            <a:ext cx="304800" cy="977900"/>
          </a:xfrm>
          <a:custGeom>
            <a:avLst/>
            <a:gdLst>
              <a:gd name="connsiteX0" fmla="*/ 0 w 228600"/>
              <a:gd name="connsiteY0" fmla="*/ 872818 h 978408"/>
              <a:gd name="connsiteX1" fmla="*/ 101237 w 228600"/>
              <a:gd name="connsiteY1" fmla="*/ 872818 h 978408"/>
              <a:gd name="connsiteX2" fmla="*/ 101237 w 228600"/>
              <a:gd name="connsiteY2" fmla="*/ 0 h 978408"/>
              <a:gd name="connsiteX3" fmla="*/ 127363 w 228600"/>
              <a:gd name="connsiteY3" fmla="*/ 0 h 978408"/>
              <a:gd name="connsiteX4" fmla="*/ 127363 w 228600"/>
              <a:gd name="connsiteY4" fmla="*/ 872818 h 978408"/>
              <a:gd name="connsiteX5" fmla="*/ 228600 w 228600"/>
              <a:gd name="connsiteY5" fmla="*/ 872818 h 978408"/>
              <a:gd name="connsiteX6" fmla="*/ 114300 w 228600"/>
              <a:gd name="connsiteY6" fmla="*/ 978408 h 978408"/>
              <a:gd name="connsiteX7" fmla="*/ 0 w 228600"/>
              <a:gd name="connsiteY7" fmla="*/ 872818 h 97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" h="978408">
                <a:moveTo>
                  <a:pt x="0" y="872818"/>
                </a:moveTo>
                <a:lnTo>
                  <a:pt x="101237" y="872818"/>
                </a:lnTo>
                <a:lnTo>
                  <a:pt x="101237" y="0"/>
                </a:lnTo>
                <a:lnTo>
                  <a:pt x="127363" y="0"/>
                </a:lnTo>
                <a:lnTo>
                  <a:pt x="127363" y="872818"/>
                </a:lnTo>
                <a:lnTo>
                  <a:pt x="228600" y="872818"/>
                </a:lnTo>
                <a:lnTo>
                  <a:pt x="114300" y="978408"/>
                </a:lnTo>
                <a:lnTo>
                  <a:pt x="0" y="872818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1" name="CuadroTexto 10"/>
          <p:cNvSpPr txBox="1"/>
          <p:nvPr/>
        </p:nvSpPr>
        <p:spPr>
          <a:xfrm>
            <a:off x="1676400" y="4811713"/>
            <a:ext cx="2819400" cy="369887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  <a:effectLst>
            <a:outerShdw blurRad="50800" dist="889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dirty="0">
                <a:latin typeface="Arial" charset="0"/>
                <a:ea typeface="ＭＳ Ｐゴシック" charset="-128"/>
                <a:cs typeface="+mn-cs"/>
              </a:rPr>
              <a:t>CC: empeorará cuadro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800600" y="4811713"/>
            <a:ext cx="2476500" cy="36988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762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dirty="0">
                <a:latin typeface="Arial" charset="0"/>
                <a:ea typeface="ＭＳ Ｐゴシック" charset="-128"/>
                <a:cs typeface="+mn-cs"/>
              </a:rPr>
              <a:t>CM: mejorará cuadro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304800" y="304800"/>
          <a:ext cx="8534400" cy="601979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44800"/>
                <a:gridCol w="2844800"/>
                <a:gridCol w="2844800"/>
              </a:tblGrid>
              <a:tr h="1707505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latin typeface="Arial"/>
                          <a:cs typeface="Arial"/>
                        </a:rPr>
                        <a:t>TRATAMIENTO DE EMERGENCIA</a:t>
                      </a:r>
                      <a:endParaRPr lang="es-ES_tradnl" sz="2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Arial"/>
                          <a:cs typeface="Arial"/>
                        </a:rPr>
                        <a:t>PLASMAFÉRESIS</a:t>
                      </a:r>
                      <a:endParaRPr lang="es-ES_tradnl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Arial"/>
                          <a:cs typeface="Arial"/>
                        </a:rPr>
                        <a:t>INMUNOGLOBULINAS</a:t>
                      </a:r>
                      <a:endParaRPr lang="es-ES_tradnl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1203539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Arial"/>
                          <a:cs typeface="Arial"/>
                        </a:rPr>
                        <a:t>DOSIS ADULTOS</a:t>
                      </a:r>
                      <a:endParaRPr lang="es-ES_tradnl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Arial"/>
                          <a:cs typeface="Arial"/>
                        </a:rPr>
                        <a:t>Recambio </a:t>
                      </a:r>
                      <a:r>
                        <a:rPr lang="es-ES_tradnl" dirty="0" err="1" smtClean="0">
                          <a:latin typeface="Arial"/>
                          <a:cs typeface="Arial"/>
                        </a:rPr>
                        <a:t>Ac</a:t>
                      </a:r>
                      <a:r>
                        <a:rPr lang="es-ES_tradnl" baseline="0" dirty="0" smtClean="0">
                          <a:latin typeface="Arial"/>
                          <a:cs typeface="Arial"/>
                        </a:rPr>
                        <a:t> de 3 a 5L durante 10-14 días</a:t>
                      </a:r>
                      <a:endParaRPr lang="es-ES_tradnl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Arial"/>
                          <a:cs typeface="Arial"/>
                        </a:rPr>
                        <a:t>400mg/</a:t>
                      </a:r>
                      <a:r>
                        <a:rPr lang="es-ES_tradnl" dirty="0" err="1" smtClean="0">
                          <a:latin typeface="Arial"/>
                          <a:cs typeface="Arial"/>
                        </a:rPr>
                        <a:t>kg</a:t>
                      </a:r>
                      <a:r>
                        <a:rPr lang="es-ES_tradnl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lang="es-ES_tradnl" dirty="0" err="1" smtClean="0">
                          <a:latin typeface="Arial"/>
                          <a:cs typeface="Arial"/>
                        </a:rPr>
                        <a:t>d</a:t>
                      </a:r>
                      <a:r>
                        <a:rPr lang="es-ES_tradnl" dirty="0" smtClean="0">
                          <a:latin typeface="Arial"/>
                          <a:cs typeface="Arial"/>
                        </a:rPr>
                        <a:t> durante 5 días</a:t>
                      </a:r>
                      <a:endParaRPr lang="es-ES_tradnl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701677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Arial"/>
                          <a:cs typeface="Arial"/>
                        </a:rPr>
                        <a:t>INICIO ACCIÓN</a:t>
                      </a:r>
                      <a:endParaRPr lang="es-ES_tradnl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Arial"/>
                          <a:cs typeface="Arial"/>
                        </a:rPr>
                        <a:t>1 a 7 días</a:t>
                      </a:r>
                      <a:endParaRPr lang="es-ES_tradnl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Arial"/>
                          <a:cs typeface="Arial"/>
                        </a:rPr>
                        <a:t>1 a</a:t>
                      </a:r>
                      <a:r>
                        <a:rPr lang="es-ES_tradnl" baseline="0" dirty="0" smtClean="0">
                          <a:latin typeface="Arial"/>
                          <a:cs typeface="Arial"/>
                        </a:rPr>
                        <a:t> 2 semanas</a:t>
                      </a:r>
                      <a:endParaRPr lang="es-ES_tradnl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701677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Arial"/>
                          <a:cs typeface="Arial"/>
                        </a:rPr>
                        <a:t>EFECTO MÁXIMO</a:t>
                      </a:r>
                      <a:endParaRPr lang="es-ES_tradnl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Arial"/>
                          <a:cs typeface="Arial"/>
                        </a:rPr>
                        <a:t>1 a 3 semanas</a:t>
                      </a:r>
                      <a:endParaRPr lang="es-ES_tradnl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Arial"/>
                          <a:cs typeface="Arial"/>
                        </a:rPr>
                        <a:t>1 a</a:t>
                      </a:r>
                      <a:r>
                        <a:rPr lang="es-ES_tradnl" baseline="0" dirty="0" smtClean="0">
                          <a:latin typeface="Arial"/>
                          <a:cs typeface="Arial"/>
                        </a:rPr>
                        <a:t> 3 semanas</a:t>
                      </a:r>
                      <a:endParaRPr lang="es-ES_tradnl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1705401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Arial"/>
                          <a:cs typeface="Arial"/>
                        </a:rPr>
                        <a:t>EFECTOS ADVERSOS</a:t>
                      </a:r>
                      <a:endParaRPr lang="es-ES_tradnl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Arial"/>
                          <a:cs typeface="Arial"/>
                        </a:rPr>
                        <a:t>Infección vía, </a:t>
                      </a:r>
                      <a:r>
                        <a:rPr lang="es-ES_tradnl" dirty="0" err="1" smtClean="0">
                          <a:latin typeface="Arial"/>
                          <a:cs typeface="Arial"/>
                        </a:rPr>
                        <a:t>hTA</a:t>
                      </a:r>
                      <a:r>
                        <a:rPr lang="es-ES_tradnl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es-ES_tradnl" baseline="0" dirty="0" smtClean="0">
                          <a:latin typeface="Arial"/>
                          <a:cs typeface="Arial"/>
                        </a:rPr>
                        <a:t> TEP</a:t>
                      </a:r>
                      <a:endParaRPr lang="es-ES_tradnl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Arial"/>
                          <a:cs typeface="Arial"/>
                        </a:rPr>
                        <a:t>Dolor cabeza, sobrecarga hídrica,</a:t>
                      </a:r>
                      <a:r>
                        <a:rPr lang="es-ES_tradnl" baseline="0" dirty="0" smtClean="0">
                          <a:latin typeface="Arial"/>
                          <a:cs typeface="Arial"/>
                        </a:rPr>
                        <a:t> fallo renal</a:t>
                      </a:r>
                      <a:endParaRPr lang="es-ES_tradnl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CuadroTexto"/>
          <p:cNvSpPr txBox="1"/>
          <p:nvPr/>
        </p:nvSpPr>
        <p:spPr>
          <a:xfrm>
            <a:off x="228600" y="457200"/>
            <a:ext cx="8686800" cy="1754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a-ES" dirty="0">
                <a:latin typeface="Arial" charset="0"/>
                <a:ea typeface="ＭＳ Ｐゴシック" charset="-128"/>
                <a:cs typeface="+mn-cs"/>
              </a:rPr>
              <a:t>					</a:t>
            </a:r>
            <a:r>
              <a:rPr lang="ca-ES" b="1" dirty="0">
                <a:latin typeface="Arial" charset="0"/>
                <a:ea typeface="ＭＳ Ｐゴシック" charset="-128"/>
                <a:cs typeface="+mn-cs"/>
              </a:rPr>
              <a:t>RECOMENDACIONES PREOPERATORIAS</a:t>
            </a:r>
          </a:p>
          <a:p>
            <a:pPr>
              <a:buFontTx/>
              <a:buChar char="-"/>
              <a:defRPr/>
            </a:pPr>
            <a:endParaRPr lang="ca-ES" dirty="0">
              <a:latin typeface="Arial" charset="0"/>
              <a:ea typeface="ＭＳ Ｐゴシック" charset="-128"/>
              <a:cs typeface="+mn-cs"/>
            </a:endParaRPr>
          </a:p>
          <a:p>
            <a:pPr>
              <a:buFontTx/>
              <a:buChar char="-"/>
              <a:defRPr/>
            </a:pPr>
            <a:r>
              <a:rPr lang="ca-ES" dirty="0">
                <a:latin typeface="Arial" charset="0"/>
                <a:ea typeface="ＭＳ Ｐゴシック" charset="-128"/>
                <a:cs typeface="+mn-cs"/>
              </a:rPr>
              <a:t>1- Anticolinesterásicos: mantener tratamiento y suspender dosis matinal día IQ</a:t>
            </a:r>
          </a:p>
          <a:p>
            <a:pPr>
              <a:buFontTx/>
              <a:buChar char="-"/>
              <a:defRPr/>
            </a:pPr>
            <a:r>
              <a:rPr lang="ca-ES" dirty="0">
                <a:latin typeface="Arial" charset="0"/>
                <a:ea typeface="ＭＳ Ｐゴシック" charset="-128"/>
                <a:cs typeface="+mn-cs"/>
              </a:rPr>
              <a:t>2- Inmunosupresores: suspender dosis matinal</a:t>
            </a:r>
          </a:p>
          <a:p>
            <a:pPr>
              <a:buFontTx/>
              <a:buChar char="-"/>
              <a:defRPr/>
            </a:pPr>
            <a:r>
              <a:rPr lang="ca-ES" dirty="0">
                <a:latin typeface="Arial" charset="0"/>
                <a:ea typeface="ＭＳ Ｐゴシック" charset="-128"/>
                <a:cs typeface="+mn-cs"/>
              </a:rPr>
              <a:t>3- Corticoides: hidrocortisona 1mg/kg/ev mañana de la IQ</a:t>
            </a:r>
          </a:p>
          <a:p>
            <a:pPr>
              <a:buFontTx/>
              <a:buChar char="-"/>
              <a:defRPr/>
            </a:pPr>
            <a:r>
              <a:rPr lang="ca-ES" dirty="0">
                <a:latin typeface="Arial" charset="0"/>
                <a:ea typeface="ＭＳ Ｐゴシック" charset="-128"/>
                <a:cs typeface="+mn-cs"/>
              </a:rPr>
              <a:t>4- No premedicación en planta.</a:t>
            </a:r>
          </a:p>
          <a:p>
            <a:pPr>
              <a:defRPr/>
            </a:pPr>
            <a:endParaRPr lang="es-ES" dirty="0"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2 CuadroTexto"/>
          <p:cNvSpPr txBox="1"/>
          <p:nvPr/>
        </p:nvSpPr>
        <p:spPr>
          <a:xfrm>
            <a:off x="304800" y="2819400"/>
            <a:ext cx="8610600" cy="3446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a-ES" dirty="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rPr>
              <a:t>					</a:t>
            </a:r>
            <a:r>
              <a:rPr lang="ca-ES" b="1" dirty="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rPr>
              <a:t>FÁRMACOS A TENER EN CUENTA</a:t>
            </a:r>
          </a:p>
          <a:p>
            <a:pPr>
              <a:buFont typeface="Arial"/>
              <a:buChar char="•"/>
              <a:defRPr/>
            </a:pPr>
            <a:endParaRPr lang="es-ES" sz="1400" dirty="0">
              <a:solidFill>
                <a:srgbClr val="FFFF00"/>
              </a:solidFill>
              <a:latin typeface="Arial" charset="0"/>
              <a:ea typeface="ＭＳ Ｐゴシック" charset="-128"/>
              <a:cs typeface="+mn-cs"/>
            </a:endParaRPr>
          </a:p>
          <a:p>
            <a:pPr>
              <a:buFont typeface="Arial"/>
              <a:buChar char="•"/>
              <a:defRPr/>
            </a:pPr>
            <a:r>
              <a:rPr lang="es-ES" sz="1400" dirty="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rPr>
              <a:t>ANTIBIÓTICOS: amikacina, gentamicina, kanamicina, neomicina, estreptomicina, tobramicina, coprofloxacina, levofloxacina, norfloxacina, ofloxacina, gemifloxacina, ampicilina, claritromicina, clindamicina, colistina, eritromicina, tetraciclinas</a:t>
            </a:r>
          </a:p>
          <a:p>
            <a:pPr>
              <a:buFont typeface="Arial"/>
              <a:buChar char="•"/>
              <a:defRPr/>
            </a:pPr>
            <a:r>
              <a:rPr lang="es-ES" sz="1400" dirty="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rPr>
              <a:t>CARDIOVASCULAR: ca-antago, b-bloqs, propafenona, procainamida, quinidna, bretilio</a:t>
            </a:r>
          </a:p>
          <a:p>
            <a:pPr>
              <a:buFont typeface="Arial"/>
              <a:buChar char="•"/>
              <a:defRPr/>
            </a:pPr>
            <a:r>
              <a:rPr lang="es-ES" sz="1400" dirty="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rPr>
              <a:t>ANTICONVULSIVANTES: gabapentina, fenitoína, trimetadiona</a:t>
            </a:r>
          </a:p>
          <a:p>
            <a:pPr>
              <a:buFont typeface="Arial"/>
              <a:buChar char="•"/>
              <a:defRPr/>
            </a:pPr>
            <a:r>
              <a:rPr lang="es-ES" sz="1400" dirty="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rPr>
              <a:t>ANTIPSICÓTICOS: clorpromacina, litio, fenotiazina</a:t>
            </a:r>
          </a:p>
          <a:p>
            <a:pPr>
              <a:buFont typeface="Arial"/>
              <a:buChar char="•"/>
              <a:defRPr/>
            </a:pPr>
            <a:r>
              <a:rPr lang="es-ES" sz="1400" dirty="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rPr>
              <a:t>ANTIREUMÁTICOS: cloroquina, penicilamina</a:t>
            </a:r>
          </a:p>
          <a:p>
            <a:pPr>
              <a:buFont typeface="Arial"/>
              <a:buChar char="•"/>
              <a:defRPr/>
            </a:pPr>
            <a:r>
              <a:rPr lang="es-ES" sz="1400" dirty="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rPr>
              <a:t>OFTALMOLÓGICOS: timolol, ecotiofate, tropicamida, proparacaína, betaxolol</a:t>
            </a:r>
          </a:p>
          <a:p>
            <a:pPr>
              <a:buFont typeface="Arial"/>
              <a:buChar char="•"/>
              <a:defRPr/>
            </a:pPr>
            <a:r>
              <a:rPr lang="es-ES" sz="1400" dirty="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rPr>
              <a:t>OTROS: diuréticos, tiroxina, carnitina, oxitocina, deferoxamina, ACO, estatinas, antirretrovirales, contrastes yodados</a:t>
            </a:r>
          </a:p>
          <a:p>
            <a:pPr>
              <a:buFont typeface="Arial"/>
              <a:buChar char="•"/>
              <a:defRPr/>
            </a:pPr>
            <a:r>
              <a:rPr lang="es-ES" sz="1400" dirty="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rPr>
              <a:t>GLUCOCORTICOIDES: metilprednisolona, prednisona, magnesio</a:t>
            </a:r>
          </a:p>
          <a:p>
            <a:pPr>
              <a:buFont typeface="Arial"/>
              <a:buChar char="•"/>
              <a:defRPr/>
            </a:pPr>
            <a:r>
              <a:rPr lang="es-ES" sz="1400" b="1" dirty="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rPr>
              <a:t>ANESTÉSICOS</a:t>
            </a:r>
            <a:r>
              <a:rPr lang="es-ES" sz="1400" dirty="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rPr>
              <a:t>: </a:t>
            </a:r>
            <a:r>
              <a:rPr lang="es-ES" sz="1400" dirty="0" smtClean="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rPr>
              <a:t>diacepam, </a:t>
            </a:r>
            <a:r>
              <a:rPr lang="es-ES" sz="1400" dirty="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rPr>
              <a:t>relajantes musculares, AL, halogenados, ketamina, procaína </a:t>
            </a:r>
          </a:p>
          <a:p>
            <a:pPr>
              <a:buFont typeface="Arial"/>
              <a:buChar char="•"/>
              <a:defRPr/>
            </a:pPr>
            <a:endParaRPr lang="ca-ES" dirty="0">
              <a:solidFill>
                <a:srgbClr val="FFFF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CuadroTexto"/>
          <p:cNvSpPr txBox="1">
            <a:spLocks noChangeArrowheads="1"/>
          </p:cNvSpPr>
          <p:nvPr/>
        </p:nvSpPr>
        <p:spPr bwMode="auto">
          <a:xfrm>
            <a:off x="228600" y="381000"/>
            <a:ext cx="8763000" cy="4246563"/>
          </a:xfrm>
          <a:prstGeom prst="rect">
            <a:avLst/>
          </a:prstGeom>
          <a:solidFill>
            <a:srgbClr val="BFEA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dirty="0"/>
              <a:t>					</a:t>
            </a:r>
            <a:r>
              <a:rPr lang="ca-ES" b="1" dirty="0"/>
              <a:t>MONITORIZACIÓN / </a:t>
            </a:r>
            <a:r>
              <a:rPr lang="ca-ES" b="1" dirty="0" smtClean="0"/>
              <a:t>INDUCCIÓN</a:t>
            </a:r>
            <a:endParaRPr lang="ca-ES" b="1" dirty="0"/>
          </a:p>
          <a:p>
            <a:r>
              <a:rPr lang="ca-ES" dirty="0"/>
              <a:t> </a:t>
            </a:r>
          </a:p>
          <a:p>
            <a:r>
              <a:rPr lang="ca-ES" dirty="0"/>
              <a:t>	- Básica: ECG, PANI, SpO2, Capnografía,Temperatura, BIS</a:t>
            </a:r>
          </a:p>
          <a:p>
            <a:r>
              <a:rPr lang="ca-ES" dirty="0"/>
              <a:t>	- Presión invasiva? VVC?</a:t>
            </a:r>
          </a:p>
          <a:p>
            <a:pPr lvl="1">
              <a:buFontTx/>
              <a:buChar char="-"/>
            </a:pPr>
            <a:r>
              <a:rPr lang="ca-ES" dirty="0"/>
              <a:t> Monitorización relajación: </a:t>
            </a:r>
            <a:r>
              <a:rPr lang="ca-ES" dirty="0" smtClean="0"/>
              <a:t>TOF </a:t>
            </a:r>
          </a:p>
          <a:p>
            <a:pPr lvl="1">
              <a:buFontTx/>
              <a:buChar char="-"/>
            </a:pPr>
            <a:r>
              <a:rPr lang="ca-ES" dirty="0"/>
              <a:t> INDUCCIÓN</a:t>
            </a:r>
          </a:p>
          <a:p>
            <a:pPr>
              <a:buFontTx/>
              <a:buChar char="-"/>
            </a:pPr>
            <a:endParaRPr lang="ca-ES" dirty="0"/>
          </a:p>
          <a:p>
            <a:pPr>
              <a:buFontTx/>
              <a:buChar char="-"/>
            </a:pPr>
            <a:endParaRPr lang="ca-ES" dirty="0"/>
          </a:p>
          <a:p>
            <a:pPr>
              <a:buFontTx/>
              <a:buChar char="-"/>
            </a:pPr>
            <a:endParaRPr lang="ca-ES" dirty="0"/>
          </a:p>
          <a:p>
            <a:pPr>
              <a:buFontTx/>
              <a:buChar char="-"/>
            </a:pPr>
            <a:endParaRPr lang="ca-ES" dirty="0"/>
          </a:p>
          <a:p>
            <a:pPr>
              <a:buFontTx/>
              <a:buChar char="-"/>
            </a:pPr>
            <a:endParaRPr lang="ca-ES" dirty="0"/>
          </a:p>
          <a:p>
            <a:pPr>
              <a:buFontTx/>
              <a:buChar char="-"/>
            </a:pPr>
            <a:endParaRPr lang="ca-ES" dirty="0"/>
          </a:p>
          <a:p>
            <a:pPr>
              <a:buFontTx/>
              <a:buChar char="-"/>
            </a:pPr>
            <a:endParaRPr lang="ca-ES" dirty="0"/>
          </a:p>
          <a:p>
            <a:endParaRPr lang="ca-ES" dirty="0"/>
          </a:p>
          <a:p>
            <a:r>
              <a:rPr lang="ca-ES" dirty="0"/>
              <a:t> </a:t>
            </a:r>
          </a:p>
          <a:p>
            <a:endParaRPr lang="es-ES" dirty="0"/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3200400" y="1903413"/>
            <a:ext cx="4953000" cy="1754187"/>
          </a:xfrm>
          <a:prstGeom prst="rect">
            <a:avLst/>
          </a:prstGeom>
          <a:solidFill>
            <a:srgbClr val="2C15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dirty="0">
                <a:solidFill>
                  <a:srgbClr val="FFFF00"/>
                </a:solidFill>
              </a:rPr>
              <a:t>Atropina ?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Fentanilo / </a:t>
            </a:r>
            <a:r>
              <a:rPr lang="es-ES_tradnl" dirty="0" err="1" smtClean="0">
                <a:solidFill>
                  <a:srgbClr val="FFFF00"/>
                </a:solidFill>
              </a:rPr>
              <a:t>Epidural</a:t>
            </a:r>
            <a:r>
              <a:rPr lang="es-ES_tradnl" dirty="0" smtClean="0">
                <a:solidFill>
                  <a:srgbClr val="FFFF00"/>
                </a:solidFill>
              </a:rPr>
              <a:t>?</a:t>
            </a:r>
          </a:p>
          <a:p>
            <a:r>
              <a:rPr lang="es-ES_tradnl" dirty="0" err="1" smtClean="0">
                <a:solidFill>
                  <a:srgbClr val="FFFF00"/>
                </a:solidFill>
              </a:rPr>
              <a:t>Propofol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</a:p>
          <a:p>
            <a:r>
              <a:rPr lang="es-ES_tradnl" dirty="0">
                <a:solidFill>
                  <a:srgbClr val="FFFF00"/>
                </a:solidFill>
              </a:rPr>
              <a:t>Relajantes: RMD? RMND? Cuál?</a:t>
            </a:r>
          </a:p>
          <a:p>
            <a:r>
              <a:rPr lang="es-ES_tradnl" dirty="0" err="1">
                <a:solidFill>
                  <a:srgbClr val="FFFF00"/>
                </a:solidFill>
              </a:rPr>
              <a:t>Rocuronio</a:t>
            </a:r>
            <a:r>
              <a:rPr lang="es-ES_tradnl" dirty="0">
                <a:solidFill>
                  <a:srgbClr val="FFFF00"/>
                </a:solidFill>
              </a:rPr>
              <a:t>: 50% DE95 o 1/3 dosis habitual: 0,15mg/</a:t>
            </a:r>
            <a:r>
              <a:rPr lang="es-ES_tradnl" dirty="0" err="1">
                <a:solidFill>
                  <a:srgbClr val="FFFF00"/>
                </a:solidFill>
              </a:rPr>
              <a:t>kg</a:t>
            </a:r>
            <a:r>
              <a:rPr lang="es-ES_tradnl" dirty="0">
                <a:solidFill>
                  <a:srgbClr val="FFFF00"/>
                </a:solidFill>
              </a:rPr>
              <a:t> hasta TOF&lt;2 respuestas</a:t>
            </a:r>
          </a:p>
        </p:txBody>
      </p:sp>
      <p:pic>
        <p:nvPicPr>
          <p:cNvPr id="8" name="Picture 6" descr="bnm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700463"/>
            <a:ext cx="45720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utoUpdateAnimBg="0"/>
      <p:bldP spid="5" grpId="0" build="p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228600" y="685800"/>
            <a:ext cx="8305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b="1" dirty="0"/>
              <a:t>							MANTENIMIENTO</a:t>
            </a:r>
            <a:r>
              <a:rPr lang="ca-ES" dirty="0"/>
              <a:t> </a:t>
            </a:r>
          </a:p>
          <a:p>
            <a:r>
              <a:rPr lang="ca-ES" dirty="0"/>
              <a:t> </a:t>
            </a:r>
          </a:p>
          <a:p>
            <a:r>
              <a:rPr lang="ca-ES" dirty="0"/>
              <a:t>	- Halogenados? TIVA?</a:t>
            </a:r>
          </a:p>
          <a:p>
            <a:endParaRPr lang="ca-ES" dirty="0"/>
          </a:p>
          <a:p>
            <a:r>
              <a:rPr lang="ca-ES" dirty="0"/>
              <a:t>	- </a:t>
            </a:r>
            <a:r>
              <a:rPr lang="ca-ES" dirty="0" smtClean="0"/>
              <a:t>Fentanilo / Epidural?	</a:t>
            </a:r>
            <a:endParaRPr lang="ca-ES" dirty="0"/>
          </a:p>
          <a:p>
            <a:endParaRPr lang="ca-ES" dirty="0"/>
          </a:p>
          <a:p>
            <a:r>
              <a:rPr lang="ca-ES" dirty="0"/>
              <a:t>	- BNM profundo TOF = 0, repetir rocuronio 0,15mg/kg si bloqueo moderado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457200" y="152400"/>
            <a:ext cx="8534400" cy="618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dirty="0">
                <a:solidFill>
                  <a:srgbClr val="000000"/>
                </a:solidFill>
              </a:rPr>
              <a:t>							</a:t>
            </a:r>
            <a:r>
              <a:rPr lang="ca-ES" b="1" dirty="0">
                <a:solidFill>
                  <a:srgbClr val="000000"/>
                </a:solidFill>
              </a:rPr>
              <a:t>EDUCCIÓN</a:t>
            </a:r>
          </a:p>
          <a:p>
            <a:pPr>
              <a:buFontTx/>
              <a:buChar char="-"/>
            </a:pPr>
            <a:endParaRPr lang="ca-ES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ca-ES" dirty="0">
                <a:solidFill>
                  <a:srgbClr val="000000"/>
                </a:solidFill>
              </a:rPr>
              <a:t>Normotermia y analgesia: esperar recuperación espontánea según TOF</a:t>
            </a:r>
          </a:p>
          <a:p>
            <a:pPr>
              <a:buFontTx/>
              <a:buChar char="-"/>
            </a:pPr>
            <a:endParaRPr lang="ca-ES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ca-ES" dirty="0">
                <a:solidFill>
                  <a:srgbClr val="000000"/>
                </a:solidFill>
              </a:rPr>
              <a:t>Sugammadex 2-4mg/kg a partir de bloqueo moderado</a:t>
            </a:r>
          </a:p>
          <a:p>
            <a:pPr>
              <a:buFontTx/>
              <a:buChar char="-"/>
            </a:pPr>
            <a:endParaRPr lang="ca-ES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ca-ES" dirty="0">
                <a:solidFill>
                  <a:srgbClr val="000000"/>
                </a:solidFill>
              </a:rPr>
              <a:t>Ex-IOT</a:t>
            </a:r>
            <a:r>
              <a:rPr lang="ca-ES" dirty="0" smtClean="0">
                <a:solidFill>
                  <a:srgbClr val="000000"/>
                </a:solidFill>
              </a:rPr>
              <a:t> cuando </a:t>
            </a:r>
            <a:r>
              <a:rPr lang="ca-ES" dirty="0">
                <a:solidFill>
                  <a:srgbClr val="000000"/>
                </a:solidFill>
              </a:rPr>
              <a:t>TOF&gt;90% (sin usar neostigminas) y CRITERIOS CLÍNICOS DE RECUPERACIÓN DE VENTILACIÓN ESPONTÁNEA</a:t>
            </a:r>
          </a:p>
          <a:p>
            <a:pPr>
              <a:buFontTx/>
              <a:buChar char="-"/>
            </a:pPr>
            <a:endParaRPr lang="ca-ES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endParaRPr lang="ca-ES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endParaRPr lang="ca-ES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endParaRPr lang="ca-ES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endParaRPr lang="ca-ES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endParaRPr lang="ca-ES" dirty="0">
              <a:solidFill>
                <a:srgbClr val="000000"/>
              </a:solidFill>
            </a:endParaRPr>
          </a:p>
          <a:p>
            <a:endParaRPr lang="ca-ES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ca-ES" dirty="0">
                <a:solidFill>
                  <a:srgbClr val="000000"/>
                </a:solidFill>
              </a:rPr>
              <a:t>Postoperatorio: </a:t>
            </a:r>
            <a:r>
              <a:rPr lang="ca-ES" dirty="0"/>
              <a:t>URPQ / UCI 24h</a:t>
            </a:r>
          </a:p>
          <a:p>
            <a:pPr>
              <a:buFontTx/>
              <a:buChar char="-"/>
            </a:pPr>
            <a:endParaRPr lang="ca-ES" dirty="0"/>
          </a:p>
          <a:p>
            <a:pPr>
              <a:buFontTx/>
              <a:buChar char="-"/>
            </a:pPr>
            <a:r>
              <a:rPr lang="ca-ES" dirty="0"/>
              <a:t>Optimizar tratamiento analgésico (estrés: CRISIS </a:t>
            </a:r>
            <a:r>
              <a:rPr lang="ca-ES" dirty="0" smtClean="0"/>
              <a:t>MIASTÉNICA)</a:t>
            </a:r>
            <a:r>
              <a:rPr lang="ca-ES" dirty="0"/>
              <a:t>, intentar evitar opioides (I.Resp, función gastrointestinal). </a:t>
            </a:r>
            <a:r>
              <a:rPr lang="ca-ES" dirty="0" smtClean="0"/>
              <a:t>AINEs / Epidural</a:t>
            </a:r>
          </a:p>
          <a:p>
            <a:pPr>
              <a:buFontTx/>
              <a:buChar char="-"/>
            </a:pPr>
            <a:endParaRPr lang="ca-ES" dirty="0"/>
          </a:p>
          <a:p>
            <a:pPr>
              <a:buFontTx/>
              <a:buChar char="-"/>
            </a:pPr>
            <a:r>
              <a:rPr lang="ca-ES" dirty="0"/>
              <a:t>Reiniciar medicación habitual vía </a:t>
            </a:r>
            <a:r>
              <a:rPr lang="ca-ES" dirty="0" smtClean="0"/>
              <a:t>oral PRECOZ</a:t>
            </a:r>
          </a:p>
          <a:p>
            <a:r>
              <a:rPr lang="ca-ES" dirty="0">
                <a:solidFill>
                  <a:srgbClr val="000000"/>
                </a:solidFill>
              </a:rPr>
              <a:t> </a:t>
            </a:r>
          </a:p>
          <a:p>
            <a:endParaRPr lang="es-ES_tradnl" dirty="0">
              <a:solidFill>
                <a:srgbClr val="0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14400" y="2590800"/>
            <a:ext cx="7467600" cy="1439863"/>
          </a:xfrm>
          <a:prstGeom prst="rect">
            <a:avLst/>
          </a:prstGeom>
          <a:solidFill>
            <a:srgbClr val="2C15FF"/>
          </a:solidFill>
          <a:ln>
            <a:solidFill>
              <a:schemeClr val="tx1"/>
            </a:solidFill>
          </a:ln>
          <a:effectLst>
            <a:outerShdw blurRad="50800" dist="1524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_tradnl" dirty="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rPr>
              <a:t>					</a:t>
            </a:r>
            <a:r>
              <a:rPr lang="es-ES_tradnl" b="1" dirty="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rPr>
              <a:t>SUGAMMADEX EN MG</a:t>
            </a:r>
          </a:p>
          <a:p>
            <a:pPr>
              <a:defRPr/>
            </a:pPr>
            <a:r>
              <a:rPr lang="es-ES_tradnl" dirty="0" err="1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rPr>
              <a:t>Rocuronio</a:t>
            </a:r>
            <a:r>
              <a:rPr lang="es-ES_tradnl" dirty="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rPr>
              <a:t> / </a:t>
            </a:r>
            <a:r>
              <a:rPr lang="es-ES_tradnl" dirty="0" err="1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rPr>
              <a:t>vecuronio</a:t>
            </a:r>
            <a:endParaRPr lang="es-ES_tradnl" dirty="0">
              <a:solidFill>
                <a:srgbClr val="FFFF00"/>
              </a:solidFill>
              <a:latin typeface="Arial" charset="0"/>
              <a:ea typeface="ＭＳ Ｐゴシック" charset="-128"/>
              <a:cs typeface="+mn-cs"/>
            </a:endParaRPr>
          </a:p>
          <a:p>
            <a:pPr>
              <a:defRPr/>
            </a:pPr>
            <a:r>
              <a:rPr lang="es-ES_tradnl" dirty="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rPr>
              <a:t>Encapsula moléculas sin intervenir en receptores o </a:t>
            </a:r>
            <a:r>
              <a:rPr lang="es-ES_tradnl" dirty="0" err="1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rPr>
              <a:t>anticolinesterásicos</a:t>
            </a:r>
            <a:endParaRPr lang="es-ES_tradnl" dirty="0">
              <a:solidFill>
                <a:srgbClr val="FFFF00"/>
              </a:solidFill>
              <a:latin typeface="Arial" charset="0"/>
              <a:ea typeface="ＭＳ Ｐゴシック" charset="-128"/>
              <a:cs typeface="+mn-cs"/>
            </a:endParaRPr>
          </a:p>
          <a:p>
            <a:pPr>
              <a:defRPr/>
            </a:pPr>
            <a:r>
              <a:rPr lang="es-ES_tradnl" dirty="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rPr>
              <a:t>Reversión incluso en bloqueos profundos.</a:t>
            </a:r>
          </a:p>
          <a:p>
            <a:pPr>
              <a:defRPr/>
            </a:pPr>
            <a:endParaRPr lang="es-ES_tradnl" dirty="0">
              <a:solidFill>
                <a:srgbClr val="FFFF00"/>
              </a:solidFill>
              <a:latin typeface="Arial" charset="0"/>
              <a:ea typeface="ＭＳ Ｐゴシック" charset="-128"/>
              <a:cs typeface="+mn-cs"/>
            </a:endParaRPr>
          </a:p>
          <a:p>
            <a:pPr>
              <a:defRPr/>
            </a:pPr>
            <a:endParaRPr lang="es-ES_tradnl" dirty="0">
              <a:solidFill>
                <a:srgbClr val="FFFF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5715000" cy="654050"/>
          </a:xfrm>
        </p:spPr>
        <p:txBody>
          <a:bodyPr/>
          <a:lstStyle/>
          <a:p>
            <a:r>
              <a:rPr lang="es-ES_tradnl" sz="2400" b="1" smtClean="0">
                <a:latin typeface="Arial" pitchFamily="34" charset="0"/>
                <a:ea typeface="ＭＳ Ｐゴシック"/>
                <a:cs typeface="Arial" pitchFamily="34" charset="0"/>
              </a:rPr>
              <a:t>CONCLUSIONES ENFERMEDADES NEUROMUSCULARES</a:t>
            </a:r>
          </a:p>
        </p:txBody>
      </p:sp>
      <p:sp>
        <p:nvSpPr>
          <p:cNvPr id="63491" name="Marcador de contenido 2"/>
          <p:cNvSpPr>
            <a:spLocks noGrp="1"/>
          </p:cNvSpPr>
          <p:nvPr>
            <p:ph idx="1"/>
          </p:nvPr>
        </p:nvSpPr>
        <p:spPr>
          <a:xfrm>
            <a:off x="285750" y="1743075"/>
            <a:ext cx="8229600" cy="4686300"/>
          </a:xfrm>
        </p:spPr>
        <p:txBody>
          <a:bodyPr/>
          <a:lstStyle/>
          <a:p>
            <a:r>
              <a:rPr lang="es-ES_tradnl" sz="2400" smtClean="0">
                <a:latin typeface="Arial" pitchFamily="34" charset="0"/>
                <a:ea typeface="ＭＳ Ｐゴシック"/>
                <a:cs typeface="Arial" pitchFamily="34" charset="0"/>
              </a:rPr>
              <a:t>Grupo de enfermedades poco frecuentes pero que nos vamos a encontrar en la práctica clínica</a:t>
            </a:r>
          </a:p>
          <a:p>
            <a:r>
              <a:rPr lang="es-ES_tradnl" sz="2400" smtClean="0">
                <a:latin typeface="Arial" pitchFamily="34" charset="0"/>
                <a:ea typeface="ＭＳ Ｐゴシック"/>
                <a:cs typeface="Arial" pitchFamily="34" charset="0"/>
              </a:rPr>
              <a:t>Se deben conocer las características específicas de cada trastorno, así como las implicaciones anestésicas </a:t>
            </a:r>
          </a:p>
          <a:p>
            <a:r>
              <a:rPr lang="es-ES_tradnl" sz="2400" smtClean="0">
                <a:latin typeface="Arial" pitchFamily="34" charset="0"/>
                <a:ea typeface="ＭＳ Ｐゴシック"/>
                <a:cs typeface="Arial" pitchFamily="34" charset="0"/>
              </a:rPr>
              <a:t>Conocer las interacciones de los fármacos anestésicos con las distintas enfermedades, y en particular de los relajantes musculares</a:t>
            </a:r>
          </a:p>
          <a:p>
            <a:r>
              <a:rPr lang="es-ES_tradnl" sz="2400" smtClean="0">
                <a:latin typeface="Arial" pitchFamily="34" charset="0"/>
                <a:ea typeface="ＭＳ Ｐゴシック"/>
                <a:cs typeface="Arial" pitchFamily="34" charset="0"/>
              </a:rPr>
              <a:t>La monitorización de la relajación es esencial en su manejo anestésico</a:t>
            </a:r>
          </a:p>
          <a:p>
            <a:r>
              <a:rPr lang="es-ES_tradnl" sz="2400" smtClean="0">
                <a:latin typeface="Arial" pitchFamily="34" charset="0"/>
                <a:ea typeface="ＭＳ Ｐゴシック"/>
                <a:cs typeface="Arial" pitchFamily="34" charset="0"/>
              </a:rPr>
              <a:t>El sugammadex ha supuesto una revolución en el manejo de las mismas</a:t>
            </a:r>
          </a:p>
          <a:p>
            <a:endParaRPr lang="es-ES_tradnl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pPr eaLnBrk="1" hangingPunct="1"/>
            <a:r>
              <a:rPr lang="es-ES_tradnl" sz="2800" smtClean="0">
                <a:latin typeface="Arial" pitchFamily="34" charset="0"/>
                <a:ea typeface="ＭＳ Ｐゴシック"/>
                <a:cs typeface="Arial" pitchFamily="34" charset="0"/>
              </a:rPr>
              <a:t>II- TRASTORNOS NM CARACTERÍSTICOS</a:t>
            </a:r>
          </a:p>
        </p:txBody>
      </p:sp>
      <p:sp>
        <p:nvSpPr>
          <p:cNvPr id="9219" name="CuadroTexto 4"/>
          <p:cNvSpPr txBox="1">
            <a:spLocks noChangeArrowheads="1"/>
          </p:cNvSpPr>
          <p:nvPr/>
        </p:nvSpPr>
        <p:spPr bwMode="auto">
          <a:xfrm>
            <a:off x="2925763" y="1557338"/>
            <a:ext cx="3733800" cy="10080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solidFill>
                  <a:schemeClr val="bg1"/>
                </a:solidFill>
                <a:latin typeface="Calibri" pitchFamily="34" charset="0"/>
              </a:rPr>
              <a:t>Miastenia </a:t>
            </a:r>
            <a:r>
              <a:rPr lang="es-ES_tradnl" noProof="1">
                <a:solidFill>
                  <a:schemeClr val="bg1"/>
                </a:solidFill>
                <a:latin typeface="Calibri" pitchFamily="34" charset="0"/>
              </a:rPr>
              <a:t>Gravis</a:t>
            </a:r>
          </a:p>
          <a:p>
            <a:endParaRPr lang="es-ES_tradnl" noProof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ES_tradnl">
                <a:solidFill>
                  <a:schemeClr val="bg1"/>
                </a:solidFill>
                <a:latin typeface="Calibri" pitchFamily="34" charset="0"/>
              </a:rPr>
              <a:t>Sd. Miasténico de Eaton – Lambert</a:t>
            </a:r>
          </a:p>
          <a:p>
            <a:endParaRPr lang="es-ES_tradnl">
              <a:solidFill>
                <a:schemeClr val="bg1"/>
              </a:solidFill>
              <a:latin typeface="Calibri" pitchFamily="34" charset="0"/>
            </a:endParaRPr>
          </a:p>
          <a:p>
            <a:endParaRPr lang="es-ES_tradnl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220" name="CuadroTexto 5"/>
          <p:cNvSpPr txBox="1">
            <a:spLocks noChangeArrowheads="1"/>
          </p:cNvSpPr>
          <p:nvPr/>
        </p:nvSpPr>
        <p:spPr bwMode="auto">
          <a:xfrm>
            <a:off x="457200" y="914400"/>
            <a:ext cx="769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/>
              <a:t>4- Lesiones de la unión neuromuscular</a:t>
            </a:r>
          </a:p>
          <a:p>
            <a:endParaRPr lang="es-ES_tradnl"/>
          </a:p>
        </p:txBody>
      </p:sp>
      <p:sp>
        <p:nvSpPr>
          <p:cNvPr id="9221" name="CuadroTexto 6"/>
          <p:cNvSpPr txBox="1">
            <a:spLocks noChangeArrowheads="1"/>
          </p:cNvSpPr>
          <p:nvPr/>
        </p:nvSpPr>
        <p:spPr bwMode="auto">
          <a:xfrm>
            <a:off x="457200" y="2895600"/>
            <a:ext cx="769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/>
              <a:t>5- Lesiones musculares</a:t>
            </a:r>
          </a:p>
          <a:p>
            <a:endParaRPr lang="es-ES_tradnl"/>
          </a:p>
        </p:txBody>
      </p:sp>
      <p:sp>
        <p:nvSpPr>
          <p:cNvPr id="9222" name="CuadroTexto 7"/>
          <p:cNvSpPr txBox="1">
            <a:spLocks noChangeArrowheads="1"/>
          </p:cNvSpPr>
          <p:nvPr/>
        </p:nvSpPr>
        <p:spPr bwMode="auto">
          <a:xfrm>
            <a:off x="2819400" y="3581400"/>
            <a:ext cx="2692400" cy="1477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solidFill>
                  <a:schemeClr val="bg1"/>
                </a:solidFill>
                <a:latin typeface="Calibri" pitchFamily="34" charset="0"/>
              </a:rPr>
              <a:t>Distrofias musculares</a:t>
            </a:r>
          </a:p>
          <a:p>
            <a:r>
              <a:rPr lang="es-ES_tradnl">
                <a:solidFill>
                  <a:schemeClr val="bg1"/>
                </a:solidFill>
                <a:latin typeface="Calibri" pitchFamily="34" charset="0"/>
              </a:rPr>
              <a:t>Sds miotónicos</a:t>
            </a:r>
          </a:p>
          <a:p>
            <a:r>
              <a:rPr lang="es-ES_tradnl">
                <a:solidFill>
                  <a:schemeClr val="bg1"/>
                </a:solidFill>
                <a:latin typeface="Calibri" pitchFamily="34" charset="0"/>
              </a:rPr>
              <a:t>Miopatias congénitas</a:t>
            </a:r>
          </a:p>
          <a:p>
            <a:r>
              <a:rPr lang="es-ES_tradnl">
                <a:solidFill>
                  <a:schemeClr val="bg1"/>
                </a:solidFill>
                <a:latin typeface="Calibri" pitchFamily="34" charset="0"/>
              </a:rPr>
              <a:t>Parálisis periódica familiar</a:t>
            </a:r>
          </a:p>
          <a:p>
            <a:r>
              <a:rPr lang="es-ES_tradnl">
                <a:solidFill>
                  <a:schemeClr val="bg1"/>
                </a:solidFill>
                <a:latin typeface="Calibri" pitchFamily="34" charset="0"/>
              </a:rPr>
              <a:t>Miopatías metabólicas</a:t>
            </a:r>
          </a:p>
          <a:p>
            <a:endParaRPr lang="es-ES_tradnl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223" name="CuadroTexto 8"/>
          <p:cNvSpPr txBox="1">
            <a:spLocks noChangeArrowheads="1"/>
          </p:cNvSpPr>
          <p:nvPr/>
        </p:nvSpPr>
        <p:spPr bwMode="auto">
          <a:xfrm>
            <a:off x="6122988" y="2781300"/>
            <a:ext cx="190500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200"/>
              <a:t>Enfermedad de Duchene</a:t>
            </a:r>
          </a:p>
        </p:txBody>
      </p:sp>
      <p:sp>
        <p:nvSpPr>
          <p:cNvPr id="9224" name="CuadroTexto 9"/>
          <p:cNvSpPr txBox="1">
            <a:spLocks noChangeArrowheads="1"/>
          </p:cNvSpPr>
          <p:nvPr/>
        </p:nvSpPr>
        <p:spPr bwMode="auto">
          <a:xfrm>
            <a:off x="6034088" y="3609975"/>
            <a:ext cx="220980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200"/>
              <a:t>Distrofia muscular de Becker</a:t>
            </a:r>
          </a:p>
        </p:txBody>
      </p:sp>
      <p:sp>
        <p:nvSpPr>
          <p:cNvPr id="9225" name="CuadroTexto 14"/>
          <p:cNvSpPr txBox="1">
            <a:spLocks noChangeArrowheads="1"/>
          </p:cNvSpPr>
          <p:nvPr/>
        </p:nvSpPr>
        <p:spPr bwMode="auto">
          <a:xfrm>
            <a:off x="6051550" y="4419600"/>
            <a:ext cx="190500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200"/>
              <a:t>Enfermedad de Steinert</a:t>
            </a:r>
          </a:p>
          <a:p>
            <a:endParaRPr lang="es-ES_tradnl" sz="1200"/>
          </a:p>
        </p:txBody>
      </p:sp>
      <p:sp>
        <p:nvSpPr>
          <p:cNvPr id="16" name="Flecha curva 15"/>
          <p:cNvSpPr>
            <a:spLocks noChangeArrowheads="1"/>
          </p:cNvSpPr>
          <p:nvPr/>
        </p:nvSpPr>
        <p:spPr bwMode="auto">
          <a:xfrm>
            <a:off x="4659313" y="2781300"/>
            <a:ext cx="1284287" cy="876300"/>
          </a:xfrm>
          <a:custGeom>
            <a:avLst/>
            <a:gdLst>
              <a:gd name="T0" fmla="*/ 1176868 w 1284287"/>
              <a:gd name="T1" fmla="*/ 0 h 449262"/>
              <a:gd name="T2" fmla="*/ 1176868 w 1284287"/>
              <a:gd name="T3" fmla="*/ 156271 h 449262"/>
              <a:gd name="T4" fmla="*/ 17097 w 1284287"/>
              <a:gd name="T5" fmla="*/ 449262 h 449262"/>
              <a:gd name="T6" fmla="*/ 1284287 w 1284287"/>
              <a:gd name="T7" fmla="*/ 78136 h 449262"/>
              <a:gd name="T8" fmla="*/ 3 60000 65536"/>
              <a:gd name="T9" fmla="*/ 1 60000 65536"/>
              <a:gd name="T10" fmla="*/ 1 60000 65536"/>
              <a:gd name="T11" fmla="*/ 0 60000 65536"/>
              <a:gd name="T12" fmla="*/ 0 w 1284287"/>
              <a:gd name="T13" fmla="*/ 0 h 449262"/>
              <a:gd name="T14" fmla="*/ 1284287 w 1284287"/>
              <a:gd name="T15" fmla="*/ 449262 h 449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4287" h="449262">
                <a:moveTo>
                  <a:pt x="0" y="449262"/>
                </a:moveTo>
                <a:lnTo>
                  <a:pt x="0" y="449262"/>
                </a:lnTo>
                <a:cubicBezTo>
                  <a:pt x="0" y="234852"/>
                  <a:pt x="173813" y="61039"/>
                  <a:pt x="388222" y="61039"/>
                </a:cubicBezTo>
                <a:lnTo>
                  <a:pt x="1176868" y="61039"/>
                </a:lnTo>
                <a:lnTo>
                  <a:pt x="1176868" y="0"/>
                </a:lnTo>
                <a:lnTo>
                  <a:pt x="1284287" y="78136"/>
                </a:lnTo>
                <a:lnTo>
                  <a:pt x="1176868" y="156271"/>
                </a:lnTo>
                <a:lnTo>
                  <a:pt x="1176868" y="95232"/>
                </a:lnTo>
                <a:lnTo>
                  <a:pt x="388223" y="95232"/>
                </a:lnTo>
                <a:lnTo>
                  <a:pt x="388222" y="95232"/>
                </a:lnTo>
                <a:cubicBezTo>
                  <a:pt x="192697" y="95232"/>
                  <a:pt x="34193" y="253736"/>
                  <a:pt x="34193" y="449261"/>
                </a:cubicBezTo>
                <a:lnTo>
                  <a:pt x="34193" y="44926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8" name="Flecha derecha 17"/>
          <p:cNvSpPr>
            <a:spLocks noChangeArrowheads="1"/>
          </p:cNvSpPr>
          <p:nvPr/>
        </p:nvSpPr>
        <p:spPr bwMode="auto">
          <a:xfrm rot="960000">
            <a:off x="4333875" y="4214813"/>
            <a:ext cx="1543050" cy="149225"/>
          </a:xfrm>
          <a:prstGeom prst="rightArrow">
            <a:avLst>
              <a:gd name="adj1" fmla="val 50000"/>
              <a:gd name="adj2" fmla="val 4997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228" name="CuadroTexto 25"/>
          <p:cNvSpPr txBox="1">
            <a:spLocks noChangeArrowheads="1"/>
          </p:cNvSpPr>
          <p:nvPr/>
        </p:nvSpPr>
        <p:spPr bwMode="auto">
          <a:xfrm>
            <a:off x="457200" y="5638800"/>
            <a:ext cx="769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/>
              <a:t>*- Hipertermia Maligna</a:t>
            </a:r>
          </a:p>
          <a:p>
            <a:endParaRPr lang="es-ES_tradnl"/>
          </a:p>
        </p:txBody>
      </p:sp>
      <p:sp>
        <p:nvSpPr>
          <p:cNvPr id="14" name="13 Anillo"/>
          <p:cNvSpPr/>
          <p:nvPr/>
        </p:nvSpPr>
        <p:spPr>
          <a:xfrm>
            <a:off x="5940425" y="2565400"/>
            <a:ext cx="2336800" cy="685800"/>
          </a:xfrm>
          <a:prstGeom prst="donut">
            <a:avLst>
              <a:gd name="adj" fmla="val 975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Anillo"/>
          <p:cNvSpPr/>
          <p:nvPr/>
        </p:nvSpPr>
        <p:spPr>
          <a:xfrm>
            <a:off x="5867400" y="3390900"/>
            <a:ext cx="2336800" cy="685800"/>
          </a:xfrm>
          <a:prstGeom prst="donut">
            <a:avLst>
              <a:gd name="adj" fmla="val 975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Anillo"/>
          <p:cNvSpPr/>
          <p:nvPr/>
        </p:nvSpPr>
        <p:spPr>
          <a:xfrm>
            <a:off x="5907088" y="4221163"/>
            <a:ext cx="2336800" cy="685800"/>
          </a:xfrm>
          <a:prstGeom prst="donut">
            <a:avLst>
              <a:gd name="adj" fmla="val 975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Anillo"/>
          <p:cNvSpPr/>
          <p:nvPr/>
        </p:nvSpPr>
        <p:spPr>
          <a:xfrm>
            <a:off x="2582863" y="1374775"/>
            <a:ext cx="2336800" cy="685800"/>
          </a:xfrm>
          <a:prstGeom prst="donut">
            <a:avLst>
              <a:gd name="adj" fmla="val 975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20 Anillo"/>
          <p:cNvSpPr/>
          <p:nvPr/>
        </p:nvSpPr>
        <p:spPr>
          <a:xfrm>
            <a:off x="4343400" y="1951038"/>
            <a:ext cx="2336800" cy="685800"/>
          </a:xfrm>
          <a:prstGeom prst="donut">
            <a:avLst>
              <a:gd name="adj" fmla="val 975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21 Anillo"/>
          <p:cNvSpPr/>
          <p:nvPr/>
        </p:nvSpPr>
        <p:spPr>
          <a:xfrm>
            <a:off x="457200" y="5349875"/>
            <a:ext cx="4202113" cy="1103313"/>
          </a:xfrm>
          <a:prstGeom prst="donut">
            <a:avLst>
              <a:gd name="adj" fmla="val 9755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Flecha derecha 17"/>
          <p:cNvSpPr>
            <a:spLocks noChangeArrowheads="1"/>
          </p:cNvSpPr>
          <p:nvPr/>
        </p:nvSpPr>
        <p:spPr bwMode="auto">
          <a:xfrm>
            <a:off x="4919663" y="3644900"/>
            <a:ext cx="1020762" cy="206375"/>
          </a:xfrm>
          <a:prstGeom prst="rightArrow">
            <a:avLst>
              <a:gd name="adj1" fmla="val 50000"/>
              <a:gd name="adj2" fmla="val 4997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contenido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/>
            <a:r>
              <a:rPr lang="es-ES_tradnl" sz="1600" dirty="0" smtClean="0">
                <a:ea typeface="ＭＳ Ｐゴシック"/>
                <a:cs typeface="ＭＳ Ｐゴシック"/>
              </a:rPr>
              <a:t>Distrofia muscular más frecuente en la infancia (1/3500 varones nacidos vivos)</a:t>
            </a:r>
          </a:p>
          <a:p>
            <a:pPr eaLnBrk="1" hangingPunct="1"/>
            <a:r>
              <a:rPr lang="es-ES_tradnl" sz="1600" dirty="0" smtClean="0">
                <a:ea typeface="ＭＳ Ｐゴシック"/>
                <a:cs typeface="ＭＳ Ｐゴシック"/>
              </a:rPr>
              <a:t>Mutación del gen </a:t>
            </a:r>
            <a:r>
              <a:rPr lang="es-ES_tradnl" sz="1600" dirty="0" err="1" smtClean="0">
                <a:ea typeface="ＭＳ Ｐゴシック"/>
                <a:cs typeface="ＭＳ Ｐゴシック"/>
              </a:rPr>
              <a:t>distrofina</a:t>
            </a:r>
            <a:r>
              <a:rPr lang="es-ES_tradnl" sz="1600" dirty="0" smtClean="0">
                <a:ea typeface="ＭＳ Ｐゴシック"/>
                <a:cs typeface="ＭＳ Ｐゴシック"/>
              </a:rPr>
              <a:t>, se hereda gen recesivo ligado al cromosoma X</a:t>
            </a:r>
          </a:p>
          <a:p>
            <a:pPr eaLnBrk="1" hangingPunct="1"/>
            <a:r>
              <a:rPr lang="es-ES_tradnl" sz="1600" dirty="0" smtClean="0">
                <a:ea typeface="ＭＳ Ｐゴシック"/>
                <a:cs typeface="ＭＳ Ｐゴシック"/>
              </a:rPr>
              <a:t>Degeneración rápida y progresiva de musculatura esquelética, cardíaca y lisa.</a:t>
            </a:r>
          </a:p>
          <a:p>
            <a:pPr eaLnBrk="1" hangingPunct="1"/>
            <a:r>
              <a:rPr lang="es-ES_tradnl" sz="1600" dirty="0" smtClean="0">
                <a:ea typeface="ＭＳ Ｐゴシック"/>
                <a:cs typeface="ＭＳ Ｐゴシック"/>
              </a:rPr>
              <a:t>Inicio síntomas debilidad muscular 2-5 años, silla ruedas 12 años, muerte 25 años (ICC o neumonía)</a:t>
            </a:r>
          </a:p>
          <a:p>
            <a:pPr eaLnBrk="1" hangingPunct="1">
              <a:buFont typeface="Arial" pitchFamily="34" charset="0"/>
              <a:buNone/>
            </a:pPr>
            <a:r>
              <a:rPr lang="es-ES_tradnl" sz="1400" dirty="0" smtClean="0">
                <a:ea typeface="ＭＳ Ｐゴシック"/>
                <a:cs typeface="ＭＳ Ｐゴシック"/>
              </a:rPr>
              <a:t> </a:t>
            </a:r>
          </a:p>
        </p:txBody>
      </p:sp>
      <p:sp>
        <p:nvSpPr>
          <p:cNvPr id="10243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pPr eaLnBrk="1" hangingPunct="1"/>
            <a:r>
              <a:rPr lang="es-ES_tradnl" sz="3200" smtClean="0">
                <a:ea typeface="ＭＳ Ｐゴシック"/>
                <a:cs typeface="ＭＳ Ｐゴシック"/>
              </a:rPr>
              <a:t>DISTROFIA MUSCULAR DE DUCHENE</a:t>
            </a: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2590800" y="2895600"/>
            <a:ext cx="3962400" cy="2416175"/>
          </a:xfrm>
          <a:prstGeom prst="rect">
            <a:avLst/>
          </a:prstGeom>
          <a:solidFill>
            <a:srgbClr val="BFEA3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1400" dirty="0"/>
              <a:t>	</a:t>
            </a:r>
            <a:r>
              <a:rPr lang="es-ES_tradnl" sz="1400" b="1" dirty="0"/>
              <a:t>                   CLÍNICA</a:t>
            </a:r>
          </a:p>
          <a:p>
            <a:pPr algn="just">
              <a:buFontTx/>
              <a:buChar char="-"/>
            </a:pPr>
            <a:r>
              <a:rPr lang="es-ES_tradnl" sz="1400" i="1" dirty="0"/>
              <a:t>Cardíacas</a:t>
            </a:r>
            <a:r>
              <a:rPr lang="es-ES_tradnl" sz="1400" dirty="0"/>
              <a:t>: degeneración miocárdica, prolapso mitral, insuficiencia congestiva</a:t>
            </a:r>
          </a:p>
          <a:p>
            <a:pPr algn="just">
              <a:buFontTx/>
              <a:buChar char="-"/>
            </a:pPr>
            <a:r>
              <a:rPr lang="es-ES_tradnl" sz="1400" i="1" dirty="0" err="1"/>
              <a:t>Resp</a:t>
            </a:r>
            <a:r>
              <a:rPr lang="es-ES_tradnl" sz="1400" i="1" dirty="0"/>
              <a:t>: </a:t>
            </a:r>
            <a:r>
              <a:rPr lang="es-ES_tradnl" sz="1400" dirty="0"/>
              <a:t>debilidad musculatura respiratoria, patrón restrictivo, dificultad tos, infecciones</a:t>
            </a:r>
          </a:p>
          <a:p>
            <a:pPr algn="just">
              <a:buFontTx/>
              <a:buChar char="-"/>
            </a:pPr>
            <a:r>
              <a:rPr lang="es-ES_tradnl" sz="1400" i="1" dirty="0" err="1"/>
              <a:t>Vasc</a:t>
            </a:r>
            <a:r>
              <a:rPr lang="es-ES_tradnl" sz="1400" i="1" dirty="0"/>
              <a:t>: </a:t>
            </a:r>
            <a:r>
              <a:rPr lang="es-ES_tradnl" sz="1400" dirty="0"/>
              <a:t>disfunción músculo liso, sangrado operatorio</a:t>
            </a:r>
          </a:p>
          <a:p>
            <a:pPr algn="just">
              <a:buFontTx/>
              <a:buChar char="-"/>
            </a:pPr>
            <a:r>
              <a:rPr lang="es-ES_tradnl" sz="1400" i="1" dirty="0" err="1"/>
              <a:t>Dig</a:t>
            </a:r>
            <a:r>
              <a:rPr lang="es-ES_tradnl" sz="1400" i="1" dirty="0"/>
              <a:t>: </a:t>
            </a:r>
            <a:r>
              <a:rPr lang="es-ES_tradnl" sz="1400" dirty="0" err="1"/>
              <a:t>hipomotilidad</a:t>
            </a:r>
            <a:r>
              <a:rPr lang="es-ES_tradnl" sz="1400" dirty="0"/>
              <a:t>, retraso vaciamiento gástrico, aspiración</a:t>
            </a:r>
          </a:p>
          <a:p>
            <a:pPr algn="just">
              <a:buFontTx/>
              <a:buChar char="-"/>
            </a:pPr>
            <a:r>
              <a:rPr lang="es-ES_tradnl" sz="1400" i="1" dirty="0"/>
              <a:t>Deformidades esqueléticas </a:t>
            </a:r>
            <a:r>
              <a:rPr lang="es-ES_tradnl" sz="1400" dirty="0"/>
              <a:t>columna</a:t>
            </a:r>
          </a:p>
          <a:p>
            <a:endParaRPr lang="es-ES_tradnl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pPr eaLnBrk="1" hangingPunct="1"/>
            <a:r>
              <a:rPr lang="es-ES_tradnl" sz="3200" smtClean="0">
                <a:ea typeface="ＭＳ Ｐゴシック"/>
                <a:cs typeface="ＭＳ Ｐゴシック"/>
              </a:rPr>
              <a:t>DISTROFIA MUSCULAR DE BECKER</a:t>
            </a:r>
          </a:p>
        </p:txBody>
      </p:sp>
      <p:sp>
        <p:nvSpPr>
          <p:cNvPr id="11267" name="Marcador de contenido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752600"/>
          </a:xfrm>
        </p:spPr>
        <p:txBody>
          <a:bodyPr/>
          <a:lstStyle/>
          <a:p>
            <a:pPr eaLnBrk="1" hangingPunct="1"/>
            <a:r>
              <a:rPr lang="es-ES_tradnl" sz="1800" smtClean="0">
                <a:ea typeface="ＭＳ Ｐゴシック"/>
                <a:cs typeface="ＭＳ Ｐゴシック"/>
              </a:rPr>
              <a:t>Variante de la distrofia de Duchene</a:t>
            </a:r>
          </a:p>
          <a:p>
            <a:pPr eaLnBrk="1" hangingPunct="1"/>
            <a:r>
              <a:rPr lang="es-ES_tradnl" sz="1800" smtClean="0">
                <a:ea typeface="ＭＳ Ｐゴシック"/>
                <a:cs typeface="ＭＳ Ｐゴシック"/>
              </a:rPr>
              <a:t>Aparición más tardía, evolución más lenta, expresión clínica variada</a:t>
            </a:r>
          </a:p>
          <a:p>
            <a:pPr eaLnBrk="1" hangingPunct="1"/>
            <a:r>
              <a:rPr lang="es-ES_tradnl" sz="1800" smtClean="0">
                <a:ea typeface="ＭＳ Ｐゴシック"/>
                <a:cs typeface="ＭＳ Ｐゴシック"/>
              </a:rPr>
              <a:t>Gen recesivo ligado al cromosoma X</a:t>
            </a:r>
          </a:p>
          <a:p>
            <a:pPr eaLnBrk="1" hangingPunct="1"/>
            <a:r>
              <a:rPr lang="es-ES_tradnl" sz="1800" smtClean="0">
                <a:ea typeface="ＭＳ Ｐゴシック"/>
                <a:cs typeface="ＭＳ Ｐゴシック"/>
              </a:rPr>
              <a:t>Frecuentes trastornos conducción AV, arritmias ventriculares, muerte súbita</a:t>
            </a:r>
          </a:p>
          <a:p>
            <a:pPr eaLnBrk="1" hangingPunct="1">
              <a:buFont typeface="Arial" pitchFamily="34" charset="0"/>
              <a:buNone/>
            </a:pPr>
            <a:r>
              <a:rPr lang="es-ES_tradnl" sz="1400" smtClean="0">
                <a:ea typeface="ＭＳ Ｐゴシック"/>
                <a:cs typeface="ＭＳ Ｐゴシック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pPr eaLnBrk="1" hangingPunct="1"/>
            <a:r>
              <a:rPr lang="es-ES_tradnl" sz="3200" smtClean="0">
                <a:ea typeface="ＭＳ Ｐゴシック"/>
                <a:cs typeface="ＭＳ Ｐゴシック"/>
              </a:rPr>
              <a:t>ENFERMEDAD DE STEINERT</a:t>
            </a:r>
          </a:p>
        </p:txBody>
      </p:sp>
      <p:sp>
        <p:nvSpPr>
          <p:cNvPr id="12291" name="CuadroTexto 8"/>
          <p:cNvSpPr txBox="1">
            <a:spLocks noChangeArrowheads="1"/>
          </p:cNvSpPr>
          <p:nvPr/>
        </p:nvSpPr>
        <p:spPr bwMode="auto">
          <a:xfrm>
            <a:off x="1676400" y="3881438"/>
            <a:ext cx="5791200" cy="206216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400"/>
              <a:t>	</a:t>
            </a:r>
            <a:r>
              <a:rPr lang="es-ES_tradnl" sz="1400" b="1"/>
              <a:t>          </a:t>
            </a:r>
            <a:r>
              <a:rPr lang="es-ES_tradnl" sz="2000" b="1"/>
              <a:t>SÍNDROMES MIOTÓNICOS</a:t>
            </a:r>
          </a:p>
          <a:p>
            <a:endParaRPr lang="es-ES_tradnl" sz="1600" b="1"/>
          </a:p>
          <a:p>
            <a:pPr>
              <a:buFontTx/>
              <a:buChar char="-"/>
            </a:pPr>
            <a:r>
              <a:rPr lang="es-ES_tradnl" sz="1600"/>
              <a:t> Signo clínico y electrofisiológico común: </a:t>
            </a:r>
            <a:r>
              <a:rPr lang="es-ES_tradnl" sz="1600" b="1">
                <a:solidFill>
                  <a:srgbClr val="FF0000"/>
                </a:solidFill>
              </a:rPr>
              <a:t>MIOTONÍA</a:t>
            </a:r>
            <a:r>
              <a:rPr lang="es-ES_tradnl" sz="1600"/>
              <a:t> o contracción persistente que no cesa al finalizar la contracción voluntaria o estimulación del mismo.</a:t>
            </a:r>
          </a:p>
          <a:p>
            <a:pPr>
              <a:buFontTx/>
              <a:buChar char="-"/>
            </a:pPr>
            <a:r>
              <a:rPr lang="es-ES_tradnl" sz="1600"/>
              <a:t>  No se previene ni alivia con anestesia general, regional </a:t>
            </a:r>
            <a:r>
              <a:rPr lang="es-ES_tradnl" sz="1600" b="1"/>
              <a:t>ni relajantes musculares</a:t>
            </a:r>
            <a:endParaRPr lang="es-ES_tradnl" sz="1200" b="1"/>
          </a:p>
          <a:p>
            <a:endParaRPr lang="es-ES_tradnl" sz="1200"/>
          </a:p>
        </p:txBody>
      </p:sp>
      <p:sp>
        <p:nvSpPr>
          <p:cNvPr id="12292" name="CuadroTexto 9"/>
          <p:cNvSpPr txBox="1">
            <a:spLocks noChangeArrowheads="1"/>
          </p:cNvSpPr>
          <p:nvPr/>
        </p:nvSpPr>
        <p:spPr bwMode="auto">
          <a:xfrm>
            <a:off x="457200" y="914400"/>
            <a:ext cx="769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/>
              <a:t>5- Lesiones musculares</a:t>
            </a:r>
          </a:p>
          <a:p>
            <a:endParaRPr lang="es-ES_tradnl"/>
          </a:p>
        </p:txBody>
      </p:sp>
      <p:sp>
        <p:nvSpPr>
          <p:cNvPr id="12293" name="CuadroTexto 10"/>
          <p:cNvSpPr txBox="1">
            <a:spLocks noChangeArrowheads="1"/>
          </p:cNvSpPr>
          <p:nvPr/>
        </p:nvSpPr>
        <p:spPr bwMode="auto">
          <a:xfrm>
            <a:off x="965200" y="1524000"/>
            <a:ext cx="2692400" cy="1477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solidFill>
                  <a:schemeClr val="bg1"/>
                </a:solidFill>
                <a:latin typeface="Calibri" pitchFamily="34" charset="0"/>
              </a:rPr>
              <a:t>Distrofias musculares</a:t>
            </a:r>
          </a:p>
          <a:p>
            <a:r>
              <a:rPr lang="es-ES_tradnl">
                <a:solidFill>
                  <a:schemeClr val="bg1"/>
                </a:solidFill>
                <a:latin typeface="Calibri" pitchFamily="34" charset="0"/>
              </a:rPr>
              <a:t>Sds miotónicos</a:t>
            </a:r>
          </a:p>
          <a:p>
            <a:r>
              <a:rPr lang="es-ES_tradnl">
                <a:solidFill>
                  <a:schemeClr val="bg1"/>
                </a:solidFill>
                <a:latin typeface="Calibri" pitchFamily="34" charset="0"/>
              </a:rPr>
              <a:t>Miopatias congénitas</a:t>
            </a:r>
          </a:p>
          <a:p>
            <a:r>
              <a:rPr lang="es-ES_tradnl">
                <a:solidFill>
                  <a:schemeClr val="bg1"/>
                </a:solidFill>
                <a:latin typeface="Calibri" pitchFamily="34" charset="0"/>
              </a:rPr>
              <a:t>Parálisis periódica familiar</a:t>
            </a:r>
          </a:p>
          <a:p>
            <a:r>
              <a:rPr lang="es-ES_tradnl">
                <a:solidFill>
                  <a:schemeClr val="bg1"/>
                </a:solidFill>
                <a:latin typeface="Calibri" pitchFamily="34" charset="0"/>
              </a:rPr>
              <a:t>Miopatías metabólicas</a:t>
            </a:r>
          </a:p>
          <a:p>
            <a:endParaRPr lang="es-ES_tradnl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2514600" y="1981200"/>
            <a:ext cx="2286000" cy="904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295" name="CuadroTexto 12"/>
          <p:cNvSpPr txBox="1">
            <a:spLocks noChangeArrowheads="1"/>
          </p:cNvSpPr>
          <p:nvPr/>
        </p:nvSpPr>
        <p:spPr bwMode="auto">
          <a:xfrm>
            <a:off x="4800600" y="1857375"/>
            <a:ext cx="190500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200"/>
              <a:t>Enfermedad de Steinert</a:t>
            </a:r>
          </a:p>
          <a:p>
            <a:endParaRPr lang="es-ES_tradnl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2615</TotalTime>
  <Words>3933</Words>
  <Application>Microsoft Office PowerPoint</Application>
  <PresentationFormat>Presentación en pantalla (4:3)</PresentationFormat>
  <Paragraphs>831</Paragraphs>
  <Slides>57</Slides>
  <Notes>28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58" baseType="lpstr">
      <vt:lpstr>Tema de Office</vt:lpstr>
      <vt:lpstr>Diapositiva 1</vt:lpstr>
      <vt:lpstr>Diapositiva 2</vt:lpstr>
      <vt:lpstr>I- CLASIFICACIÓN TRASTORNOS NM</vt:lpstr>
      <vt:lpstr>5- LESIONES MUSCULARES</vt:lpstr>
      <vt:lpstr>Diapositiva 5</vt:lpstr>
      <vt:lpstr>II- TRASTORNOS NM CARACTERÍSTICOS</vt:lpstr>
      <vt:lpstr>DISTROFIA MUSCULAR DE DUCHENE</vt:lpstr>
      <vt:lpstr>DISTROFIA MUSCULAR DE BECKER</vt:lpstr>
      <vt:lpstr>ENFERMEDAD DE STEINERT</vt:lpstr>
      <vt:lpstr>ENFERMEDAD DE STEINERT</vt:lpstr>
      <vt:lpstr>MIASTENIA GRAVIS</vt:lpstr>
      <vt:lpstr>MIASTENIA GRAVIS</vt:lpstr>
      <vt:lpstr>MIASTENIA GRAVIS</vt:lpstr>
      <vt:lpstr>MIASTENIA GRAVIS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ANESTESIA EN PACIENTES SUSCEPTIBLES HM</vt:lpstr>
      <vt:lpstr>ANESTESIA EN PACIENTES SUSCEPTIBLES HM</vt:lpstr>
      <vt:lpstr>Diapositiva 32</vt:lpstr>
      <vt:lpstr>III- MANEJO ANESTÉSICO DE LOS TRASTORNOS NM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IV- CASO CLÍNICO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CONCLUSIONES ENFERMEDADES NEUROMUSCULARES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ENFERMEDADES NM</dc:title>
  <dc:creator>Daniel Ruiz Navarro</dc:creator>
  <cp:lastModifiedBy>DANIEL Ruiz</cp:lastModifiedBy>
  <cp:revision>235</cp:revision>
  <dcterms:created xsi:type="dcterms:W3CDTF">2017-05-08T17:15:26Z</dcterms:created>
  <dcterms:modified xsi:type="dcterms:W3CDTF">2017-05-08T17:17:48Z</dcterms:modified>
</cp:coreProperties>
</file>