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1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Texto del título</a:t>
            </a:r>
          </a:p>
        </p:txBody>
      </p:sp>
      <p:sp>
        <p:nvSpPr>
          <p:cNvPr id="30" name="Nivel de texto 1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9" name="Nivel de texto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ivel de texto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4 Marcador de texto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Texto del título</a:t>
            </a:r>
          </a:p>
        </p:txBody>
      </p:sp>
      <p:sp>
        <p:nvSpPr>
          <p:cNvPr id="73" name="Nivel de texto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3 Marcador de texto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Texto del título</a:t>
            </a:r>
          </a:p>
        </p:txBody>
      </p:sp>
      <p:sp>
        <p:nvSpPr>
          <p:cNvPr id="83" name="2 Marcador de posición de imagen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Nivel de texto 1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Título"/>
          <p:cNvSpPr txBox="1"/>
          <p:nvPr>
            <p:ph type="ctrTitle"/>
          </p:nvPr>
        </p:nvSpPr>
        <p:spPr>
          <a:xfrm>
            <a:off x="2339751" y="2492896"/>
            <a:ext cx="6188225" cy="1830066"/>
          </a:xfrm>
          <a:prstGeom prst="rect">
            <a:avLst/>
          </a:prstGeom>
        </p:spPr>
        <p:txBody>
          <a:bodyPr/>
          <a:lstStyle>
            <a:lvl1pPr>
              <a:defRPr b="1" sz="3500"/>
            </a:lvl1pPr>
          </a:lstStyle>
          <a:p>
            <a:pPr/>
            <a:r>
              <a:t>Títol</a:t>
            </a:r>
          </a:p>
        </p:txBody>
      </p:sp>
      <p:sp>
        <p:nvSpPr>
          <p:cNvPr id="95" name="2 Subtítulo"/>
          <p:cNvSpPr txBox="1"/>
          <p:nvPr>
            <p:ph type="subTitle" sz="quarter" idx="1"/>
          </p:nvPr>
        </p:nvSpPr>
        <p:spPr>
          <a:xfrm>
            <a:off x="2195735" y="5229199"/>
            <a:ext cx="6400801" cy="1275929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400"/>
              </a:spcBef>
              <a:defRPr sz="2000"/>
            </a:pPr>
            <a:r>
              <a:t>Discussor</a:t>
            </a:r>
          </a:p>
          <a:p>
            <a:pPr algn="l">
              <a:spcBef>
                <a:spcPts val="400"/>
              </a:spcBef>
              <a:defRPr i="1" sz="2000"/>
            </a:pPr>
            <a:r>
              <a:t>Centre de treball</a:t>
            </a:r>
          </a:p>
        </p:txBody>
      </p:sp>
      <p:sp>
        <p:nvSpPr>
          <p:cNvPr id="96" name="5 Conector recto"/>
          <p:cNvSpPr/>
          <p:nvPr/>
        </p:nvSpPr>
        <p:spPr>
          <a:xfrm flipV="1">
            <a:off x="-34505" y="1628800"/>
            <a:ext cx="5148065" cy="895"/>
          </a:xfrm>
          <a:prstGeom prst="line">
            <a:avLst/>
          </a:prstGeom>
          <a:ln w="28575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97" name="2 Subtítulo"/>
          <p:cNvSpPr txBox="1"/>
          <p:nvPr/>
        </p:nvSpPr>
        <p:spPr>
          <a:xfrm>
            <a:off x="257543" y="2492896"/>
            <a:ext cx="1420730" cy="175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>
            <a:lvl1pPr algn="ctr">
              <a:spcBef>
                <a:spcPts val="600"/>
              </a:spcBef>
              <a:defRPr sz="2500">
                <a:solidFill>
                  <a:srgbClr val="888888"/>
                </a:solidFill>
              </a:defRPr>
            </a:lvl1pPr>
          </a:lstStyle>
          <a:p>
            <a:pPr/>
            <a:r>
              <a:t>Logos centre treball </a:t>
            </a:r>
          </a:p>
        </p:txBody>
      </p:sp>
      <p:sp>
        <p:nvSpPr>
          <p:cNvPr id="98" name="15 Conector recto"/>
          <p:cNvSpPr/>
          <p:nvPr/>
        </p:nvSpPr>
        <p:spPr>
          <a:xfrm>
            <a:off x="1970320" y="1628799"/>
            <a:ext cx="27111" cy="2738653"/>
          </a:xfrm>
          <a:prstGeom prst="line">
            <a:avLst/>
          </a:prstGeom>
          <a:ln w="19050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99" name="Logo.pdf" descr="Logo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8716" y="0"/>
            <a:ext cx="2908046" cy="15302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5 Conector recto"/>
          <p:cNvSpPr/>
          <p:nvPr/>
        </p:nvSpPr>
        <p:spPr>
          <a:xfrm>
            <a:off x="-34505" y="908720"/>
            <a:ext cx="9178505" cy="10732"/>
          </a:xfrm>
          <a:prstGeom prst="line">
            <a:avLst/>
          </a:prstGeom>
          <a:ln w="28575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02" name="9 CuadroTexto"/>
          <p:cNvSpPr txBox="1"/>
          <p:nvPr/>
        </p:nvSpPr>
        <p:spPr>
          <a:xfrm>
            <a:off x="369248" y="188639"/>
            <a:ext cx="4907692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Presentació general del treball</a:t>
            </a:r>
          </a:p>
        </p:txBody>
      </p:sp>
      <p:pic>
        <p:nvPicPr>
          <p:cNvPr id="103" name="Logo.pdf" descr="Logo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24328" y="44623"/>
            <a:ext cx="1454022" cy="7651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5 Conector recto"/>
          <p:cNvSpPr/>
          <p:nvPr/>
        </p:nvSpPr>
        <p:spPr>
          <a:xfrm>
            <a:off x="-34505" y="908720"/>
            <a:ext cx="9178505" cy="10732"/>
          </a:xfrm>
          <a:prstGeom prst="line">
            <a:avLst/>
          </a:prstGeom>
          <a:ln w="28575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06" name="9 CuadroTexto"/>
          <p:cNvSpPr txBox="1"/>
          <p:nvPr/>
        </p:nvSpPr>
        <p:spPr>
          <a:xfrm>
            <a:off x="369248" y="188639"/>
            <a:ext cx="4452080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Objectiu - Material i mètode</a:t>
            </a:r>
          </a:p>
        </p:txBody>
      </p:sp>
      <p:pic>
        <p:nvPicPr>
          <p:cNvPr id="107" name="Logo.pdf" descr="Logo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24328" y="44623"/>
            <a:ext cx="1454022" cy="7651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5 Conector recto"/>
          <p:cNvSpPr/>
          <p:nvPr/>
        </p:nvSpPr>
        <p:spPr>
          <a:xfrm>
            <a:off x="-34505" y="908720"/>
            <a:ext cx="9178505" cy="10732"/>
          </a:xfrm>
          <a:prstGeom prst="line">
            <a:avLst/>
          </a:prstGeom>
          <a:ln w="28575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10" name="9 CuadroTexto"/>
          <p:cNvSpPr txBox="1"/>
          <p:nvPr/>
        </p:nvSpPr>
        <p:spPr>
          <a:xfrm>
            <a:off x="392079" y="188639"/>
            <a:ext cx="4867931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Resultats 1: Població d’estudi </a:t>
            </a:r>
          </a:p>
        </p:txBody>
      </p:sp>
      <p:pic>
        <p:nvPicPr>
          <p:cNvPr id="111" name="Logo.pdf" descr="Logo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24328" y="44623"/>
            <a:ext cx="1454022" cy="7651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5 Conector recto"/>
          <p:cNvSpPr/>
          <p:nvPr/>
        </p:nvSpPr>
        <p:spPr>
          <a:xfrm>
            <a:off x="-34505" y="908720"/>
            <a:ext cx="9178505" cy="10732"/>
          </a:xfrm>
          <a:prstGeom prst="line">
            <a:avLst/>
          </a:prstGeom>
          <a:ln w="28575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14" name="9 CuadroTexto"/>
          <p:cNvSpPr txBox="1"/>
          <p:nvPr/>
        </p:nvSpPr>
        <p:spPr>
          <a:xfrm>
            <a:off x="392079" y="188639"/>
            <a:ext cx="5064657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Resultats II: Principals resultats</a:t>
            </a:r>
          </a:p>
        </p:txBody>
      </p:sp>
      <p:pic>
        <p:nvPicPr>
          <p:cNvPr id="115" name="Logo.pdf" descr="Logo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24328" y="44623"/>
            <a:ext cx="1454022" cy="7651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5 Conector recto"/>
          <p:cNvSpPr/>
          <p:nvPr/>
        </p:nvSpPr>
        <p:spPr>
          <a:xfrm>
            <a:off x="-34505" y="908720"/>
            <a:ext cx="9178505" cy="10732"/>
          </a:xfrm>
          <a:prstGeom prst="line">
            <a:avLst/>
          </a:prstGeom>
          <a:ln w="28575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18" name="9 CuadroTexto"/>
          <p:cNvSpPr txBox="1"/>
          <p:nvPr/>
        </p:nvSpPr>
        <p:spPr>
          <a:xfrm>
            <a:off x="392079" y="188639"/>
            <a:ext cx="5163454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Resultats III: Principals resultats</a:t>
            </a:r>
          </a:p>
        </p:txBody>
      </p:sp>
      <p:pic>
        <p:nvPicPr>
          <p:cNvPr id="119" name="Logo.pdf" descr="Logo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24328" y="44623"/>
            <a:ext cx="1454022" cy="7651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5 Conector recto"/>
          <p:cNvSpPr/>
          <p:nvPr/>
        </p:nvSpPr>
        <p:spPr>
          <a:xfrm>
            <a:off x="-34505" y="908720"/>
            <a:ext cx="9178505" cy="10732"/>
          </a:xfrm>
          <a:prstGeom prst="line">
            <a:avLst/>
          </a:prstGeom>
          <a:ln w="28575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22" name="9 CuadroTexto"/>
          <p:cNvSpPr txBox="1"/>
          <p:nvPr/>
        </p:nvSpPr>
        <p:spPr>
          <a:xfrm>
            <a:off x="369247" y="188639"/>
            <a:ext cx="6764696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Discussió-conclusions per part dels autors</a:t>
            </a:r>
          </a:p>
        </p:txBody>
      </p:sp>
      <p:pic>
        <p:nvPicPr>
          <p:cNvPr id="123" name="Logo.pdf" descr="Logo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24328" y="44623"/>
            <a:ext cx="1454022" cy="7651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5 Conector recto"/>
          <p:cNvSpPr/>
          <p:nvPr/>
        </p:nvSpPr>
        <p:spPr>
          <a:xfrm>
            <a:off x="-34505" y="908720"/>
            <a:ext cx="9178505" cy="10732"/>
          </a:xfrm>
          <a:prstGeom prst="line">
            <a:avLst/>
          </a:prstGeom>
          <a:ln w="28575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26" name="9 CuadroTexto"/>
          <p:cNvSpPr txBox="1"/>
          <p:nvPr/>
        </p:nvSpPr>
        <p:spPr>
          <a:xfrm>
            <a:off x="369247" y="188639"/>
            <a:ext cx="4175657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Punts Forts / Punts febles</a:t>
            </a:r>
          </a:p>
        </p:txBody>
      </p:sp>
      <p:pic>
        <p:nvPicPr>
          <p:cNvPr id="127" name="Logo.pdf" descr="Logo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24328" y="44623"/>
            <a:ext cx="1454022" cy="7651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5 Conector recto"/>
          <p:cNvSpPr/>
          <p:nvPr/>
        </p:nvSpPr>
        <p:spPr>
          <a:xfrm>
            <a:off x="-34505" y="1585208"/>
            <a:ext cx="9178505" cy="10732"/>
          </a:xfrm>
          <a:prstGeom prst="line">
            <a:avLst/>
          </a:prstGeom>
          <a:ln w="28575">
            <a:solidFill>
              <a:srgbClr val="4A452A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30" name="9 CuadroTexto"/>
          <p:cNvSpPr txBox="1"/>
          <p:nvPr/>
        </p:nvSpPr>
        <p:spPr>
          <a:xfrm>
            <a:off x="45719" y="91049"/>
            <a:ext cx="9052561" cy="1386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800">
                <a:latin typeface="Gill Sans MT"/>
                <a:ea typeface="Gill Sans MT"/>
                <a:cs typeface="Gill Sans MT"/>
                <a:sym typeface="Gill Sans MT"/>
              </a:defRPr>
            </a:pPr>
            <a:r>
              <a:t>Recomanació final per part del discussor: </a:t>
            </a:r>
          </a:p>
          <a:p>
            <a:pPr algn="ctr">
              <a:defRPr sz="2800">
                <a:latin typeface="Gill Sans MT"/>
                <a:ea typeface="Gill Sans MT"/>
                <a:cs typeface="Gill Sans MT"/>
                <a:sym typeface="Gill Sans MT"/>
              </a:defRPr>
            </a:pPr>
            <a:r>
              <a:t>Què cal modificar a la nostra pràctica clínica després de llegir aquest article? </a:t>
            </a:r>
          </a:p>
        </p:txBody>
      </p:sp>
      <p:pic>
        <p:nvPicPr>
          <p:cNvPr id="131" name="Logo.pdf" descr="Logo.pdf"/>
          <p:cNvPicPr>
            <a:picLocks noChangeAspect="1"/>
          </p:cNvPicPr>
          <p:nvPr/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7524328" y="5949279"/>
            <a:ext cx="1454022" cy="76511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