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64" r:id="rId4"/>
    <p:sldId id="258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5844-DF47-4FD7-88E7-20FA3CE54569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D4A4-1F05-4A4D-84CB-9966C330EA7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296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3378844E-BCA5-E398-C499-4727676F267D}"/>
              </a:ext>
            </a:extLst>
          </p:cNvPr>
          <p:cNvSpPr/>
          <p:nvPr userDrawn="1"/>
        </p:nvSpPr>
        <p:spPr>
          <a:xfrm>
            <a:off x="0" y="0"/>
            <a:ext cx="3954517" cy="1487764"/>
          </a:xfrm>
          <a:custGeom>
            <a:avLst/>
            <a:gdLst/>
            <a:ahLst/>
            <a:cxnLst/>
            <a:rect l="l" t="t" r="r" b="b"/>
            <a:pathLst>
              <a:path w="3954517" h="1487764">
                <a:moveTo>
                  <a:pt x="0" y="0"/>
                </a:moveTo>
                <a:lnTo>
                  <a:pt x="3954517" y="0"/>
                </a:lnTo>
                <a:lnTo>
                  <a:pt x="3954517" y="1487764"/>
                </a:lnTo>
                <a:lnTo>
                  <a:pt x="0" y="148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67" t="-9676" r="-1332" b="-5524"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EE8B-0377-1630-97AF-37C06426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E067D7-684E-5731-FB23-5620FF527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4F952-CA7B-4806-777E-A9F3D043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62E3A-69DF-E2DB-803F-3C793105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FA41F-6E18-7FFA-8025-C75BEFB6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696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13D7-4350-7EA5-755D-66F64A61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8E0F4-5021-3BE4-8366-847668E9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B6556D-174A-5776-1BDF-62F9D94D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38DE76-CA29-B69A-81C2-3557DE1C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2E802-3199-F063-6E4B-5D181433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604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5F2BF-813B-A6A4-F9E3-B69F9072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F0F60-B1BA-F567-82E3-9B0F2E067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45F19-2018-3441-E05B-D831E7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20DD76-B9F8-1128-C151-394FA07D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103D8-B5B3-B826-E8CA-F669EC2E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714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ED3E0-0D23-EAE4-EBF5-095CCA8B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DEAB7-1EA1-FA0F-38D9-F4614CEF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6D9749-A375-0804-A2C5-B94C84CE3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41489F-F977-B3DB-8AD5-620D39D5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D32C69-F4B1-B1AF-B3CA-36CC30D2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51CDF6-27D6-EB1A-CB0A-F3A674DA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765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AFD8C-C568-1A47-C862-9CD1A3CC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3734E-E4FF-A588-CD7C-273352977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0E69D2-9341-2D50-52BA-48D6468BB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93FC834-A481-D654-7B57-4B3843F81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C9A467-157E-265C-9A5E-1471493C0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18597E-4F66-4EE0-F354-4F3E5F8D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2A76BC-DB0C-B8E8-AF80-2FFC2ECD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1C3990-B743-29C7-414D-D10BAB73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092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3D80B-83E7-A3C9-0D3C-D162CD10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187FFE-27AB-61C8-E3BC-D8DE3FBF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1F4C88-A92F-9907-39D3-FF32DD0B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E6D18A-7D46-D086-718E-3A5DD02C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752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279631-1267-1C68-E135-A3343EA7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F0950C-A74C-BD09-A366-F72EDF1F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E34A9C-E350-9122-A1B5-24E7C734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91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E2953-F393-3905-32E4-A83A66C3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60135-6F3F-CE39-BA15-C5B18188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01E662-683D-1317-C28C-2A030271E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64318C-000F-EA02-DFE3-E293BEF0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A3FAE3-6CCE-B7BF-0DC8-EEAE72F7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63D74-00B9-70F7-B132-48C930FF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5469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A34E8-9DD0-7015-6E3E-71E95956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479A40-8E69-F999-CA05-15812ED4E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84F24F-2FBA-9437-BEB2-FD649E6DF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C1FFE3-C978-FEB4-A914-D8417104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E2D871-8A7A-94ED-28E4-A67F1DDF1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FA5A6F-B682-46A9-F8E8-A7063D86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277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FB870-CCA1-7041-5A60-1E4AE8A3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508872-2C2C-33AF-76D9-512A84B78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8E58E-DAAC-111B-6B12-8A67D501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25769-F907-97FE-BDA6-B2221CC1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D736E0-C8BD-CA7A-2B8F-879CE2E9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8896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03DDE2-F900-828A-22A8-A07C8B6C9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DC5FF4-8243-A5B8-C21A-612ED7B97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C5EDC1-68E6-D6A5-F40A-1C5DA86F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B06DBE-8B77-5EBC-E6FC-959E95E58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421DC8-F1FC-8B65-6833-690E0342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11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4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D00292BD-E248-5EEE-0B1F-C12E038609A1}"/>
              </a:ext>
            </a:extLst>
          </p:cNvPr>
          <p:cNvSpPr/>
          <p:nvPr userDrawn="1"/>
        </p:nvSpPr>
        <p:spPr>
          <a:xfrm>
            <a:off x="0" y="0"/>
            <a:ext cx="3954517" cy="1487764"/>
          </a:xfrm>
          <a:custGeom>
            <a:avLst/>
            <a:gdLst/>
            <a:ahLst/>
            <a:cxnLst/>
            <a:rect l="l" t="t" r="r" b="b"/>
            <a:pathLst>
              <a:path w="3954517" h="1487764">
                <a:moveTo>
                  <a:pt x="0" y="0"/>
                </a:moveTo>
                <a:lnTo>
                  <a:pt x="3954517" y="0"/>
                </a:lnTo>
                <a:lnTo>
                  <a:pt x="3954517" y="1487764"/>
                </a:lnTo>
                <a:lnTo>
                  <a:pt x="0" y="1487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52767" t="-9676" r="-1332" b="-5524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D9DF519-004B-B1D5-68C2-8E5C0ED1D478}"/>
              </a:ext>
            </a:extLst>
          </p:cNvPr>
          <p:cNvGrpSpPr/>
          <p:nvPr userDrawn="1"/>
        </p:nvGrpSpPr>
        <p:grpSpPr>
          <a:xfrm>
            <a:off x="0" y="8148681"/>
            <a:ext cx="18558034" cy="2601773"/>
            <a:chOff x="0" y="8148681"/>
            <a:chExt cx="18558034" cy="2601773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875CDC42-F084-62E8-BB9C-75A43F454BBC}"/>
                </a:ext>
              </a:extLst>
            </p:cNvPr>
            <p:cNvGrpSpPr/>
            <p:nvPr/>
          </p:nvGrpSpPr>
          <p:grpSpPr>
            <a:xfrm>
              <a:off x="0" y="9059140"/>
              <a:ext cx="13509333" cy="180487"/>
              <a:chOff x="0" y="0"/>
              <a:chExt cx="3558014" cy="47536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A03522CF-A194-821E-BFD2-47D666683937}"/>
                  </a:ext>
                </a:extLst>
              </p:cNvPr>
              <p:cNvSpPr/>
              <p:nvPr/>
            </p:nvSpPr>
            <p:spPr>
              <a:xfrm>
                <a:off x="0" y="0"/>
                <a:ext cx="3558014" cy="47536"/>
              </a:xfrm>
              <a:custGeom>
                <a:avLst/>
                <a:gdLst/>
                <a:ahLst/>
                <a:cxnLst/>
                <a:rect l="l" t="t" r="r" b="b"/>
                <a:pathLst>
                  <a:path w="3558014" h="47536">
                    <a:moveTo>
                      <a:pt x="0" y="0"/>
                    </a:moveTo>
                    <a:lnTo>
                      <a:pt x="3558014" y="0"/>
                    </a:lnTo>
                    <a:lnTo>
                      <a:pt x="3558014" y="47536"/>
                    </a:lnTo>
                    <a:lnTo>
                      <a:pt x="0" y="47536"/>
                    </a:lnTo>
                    <a:close/>
                  </a:path>
                </a:pathLst>
              </a:custGeom>
              <a:solidFill>
                <a:srgbClr val="C5EDEA"/>
              </a:solidFill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D0C6E725-A24A-58B1-470A-EDED621BC69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558014" cy="951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1FF9727-A97D-7473-A21B-0FE4D039BD6C}"/>
                </a:ext>
              </a:extLst>
            </p:cNvPr>
            <p:cNvGrpSpPr/>
            <p:nvPr/>
          </p:nvGrpSpPr>
          <p:grpSpPr>
            <a:xfrm>
              <a:off x="0" y="9058800"/>
              <a:ext cx="18558034" cy="1691654"/>
              <a:chOff x="0" y="-47625"/>
              <a:chExt cx="4887713" cy="445538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8B385F3D-1759-845A-B4D4-6CC71F92DAB5}"/>
                  </a:ext>
                </a:extLst>
              </p:cNvPr>
              <p:cNvSpPr/>
              <p:nvPr/>
            </p:nvSpPr>
            <p:spPr>
              <a:xfrm>
                <a:off x="0" y="0"/>
                <a:ext cx="4816593" cy="397913"/>
              </a:xfrm>
              <a:custGeom>
                <a:avLst/>
                <a:gdLst/>
                <a:ahLst/>
                <a:cxnLst/>
                <a:rect l="l" t="t" r="r" b="b"/>
                <a:pathLst>
                  <a:path w="4887713" h="397913">
                    <a:moveTo>
                      <a:pt x="0" y="0"/>
                    </a:moveTo>
                    <a:lnTo>
                      <a:pt x="4887713" y="0"/>
                    </a:lnTo>
                    <a:lnTo>
                      <a:pt x="4887713" y="397913"/>
                    </a:lnTo>
                    <a:lnTo>
                      <a:pt x="0" y="3979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 dirty="0"/>
              </a:p>
            </p:txBody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616C0251-7F0A-8CFA-76F2-64F705B860E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887713" cy="4455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70D627-9682-F7DD-3446-899B961A9CD4}"/>
                </a:ext>
              </a:extLst>
            </p:cNvPr>
            <p:cNvGrpSpPr/>
            <p:nvPr/>
          </p:nvGrpSpPr>
          <p:grpSpPr>
            <a:xfrm>
              <a:off x="12641362" y="8527904"/>
              <a:ext cx="4926549" cy="1027856"/>
              <a:chOff x="0" y="0"/>
              <a:chExt cx="1297527" cy="270711"/>
            </a:xfrm>
          </p:grpSpPr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5148F8C9-3012-EF93-9032-F831216423BC}"/>
                  </a:ext>
                </a:extLst>
              </p:cNvPr>
              <p:cNvSpPr/>
              <p:nvPr/>
            </p:nvSpPr>
            <p:spPr>
              <a:xfrm>
                <a:off x="0" y="0"/>
                <a:ext cx="1297527" cy="270711"/>
              </a:xfrm>
              <a:custGeom>
                <a:avLst/>
                <a:gdLst/>
                <a:ahLst/>
                <a:cxnLst/>
                <a:rect l="l" t="t" r="r" b="b"/>
                <a:pathLst>
                  <a:path w="1297527" h="270711">
                    <a:moveTo>
                      <a:pt x="80145" y="0"/>
                    </a:moveTo>
                    <a:lnTo>
                      <a:pt x="1217382" y="0"/>
                    </a:lnTo>
                    <a:cubicBezTo>
                      <a:pt x="1238638" y="0"/>
                      <a:pt x="1259023" y="8444"/>
                      <a:pt x="1274053" y="23474"/>
                    </a:cubicBezTo>
                    <a:cubicBezTo>
                      <a:pt x="1289083" y="38504"/>
                      <a:pt x="1297527" y="58889"/>
                      <a:pt x="1297527" y="80145"/>
                    </a:cubicBezTo>
                    <a:lnTo>
                      <a:pt x="1297527" y="190566"/>
                    </a:lnTo>
                    <a:cubicBezTo>
                      <a:pt x="1297527" y="234829"/>
                      <a:pt x="1261645" y="270711"/>
                      <a:pt x="1217382" y="270711"/>
                    </a:cubicBezTo>
                    <a:lnTo>
                      <a:pt x="80145" y="270711"/>
                    </a:lnTo>
                    <a:cubicBezTo>
                      <a:pt x="35882" y="270711"/>
                      <a:pt x="0" y="234829"/>
                      <a:pt x="0" y="190566"/>
                    </a:cubicBezTo>
                    <a:lnTo>
                      <a:pt x="0" y="80145"/>
                    </a:lnTo>
                    <a:cubicBezTo>
                      <a:pt x="0" y="35882"/>
                      <a:pt x="35882" y="0"/>
                      <a:pt x="80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C5EDE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EAFA95EE-1EBD-B6EA-337E-7353B2FA855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7527" cy="3183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XXV Jornada de la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Societat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Catalana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de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Qualitat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Assistencial</a:t>
                </a:r>
                <a:endParaRPr lang="en-US" sz="1700" b="1" dirty="0">
                  <a:solidFill>
                    <a:srgbClr val="80CCCE"/>
                  </a:solidFill>
                  <a:latin typeface="+mj-lt"/>
                  <a:ea typeface="Raleway Bold"/>
                  <a:cs typeface="Raleway Bold"/>
                  <a:sym typeface="Raleway Bold"/>
                </a:endParaRPr>
              </a:p>
            </p:txBody>
          </p:sp>
        </p:grp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18EB267-BD5A-DA3B-4877-CE65FE1E1381}"/>
                </a:ext>
              </a:extLst>
            </p:cNvPr>
            <p:cNvSpPr/>
            <p:nvPr/>
          </p:nvSpPr>
          <p:spPr>
            <a:xfrm>
              <a:off x="7105102" y="9429654"/>
              <a:ext cx="2491072" cy="566719"/>
            </a:xfrm>
            <a:custGeom>
              <a:avLst/>
              <a:gdLst/>
              <a:ahLst/>
              <a:cxnLst/>
              <a:rect l="l" t="t" r="r" b="b"/>
              <a:pathLst>
                <a:path w="3321430" h="755625">
                  <a:moveTo>
                    <a:pt x="0" y="0"/>
                  </a:moveTo>
                  <a:lnTo>
                    <a:pt x="3321431" y="0"/>
                  </a:lnTo>
                  <a:lnTo>
                    <a:pt x="3321431" y="755625"/>
                  </a:lnTo>
                  <a:lnTo>
                    <a:pt x="0" y="7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51F514B-F703-2F26-69EE-082A297F4E40}"/>
                </a:ext>
              </a:extLst>
            </p:cNvPr>
            <p:cNvSpPr/>
            <p:nvPr/>
          </p:nvSpPr>
          <p:spPr>
            <a:xfrm>
              <a:off x="2835303" y="9410711"/>
              <a:ext cx="883226" cy="552016"/>
            </a:xfrm>
            <a:custGeom>
              <a:avLst/>
              <a:gdLst/>
              <a:ahLst/>
              <a:cxnLst/>
              <a:rect l="l" t="t" r="r" b="b"/>
              <a:pathLst>
                <a:path w="1177635" h="736022">
                  <a:moveTo>
                    <a:pt x="0" y="0"/>
                  </a:moveTo>
                  <a:lnTo>
                    <a:pt x="1177636" y="0"/>
                  </a:lnTo>
                  <a:lnTo>
                    <a:pt x="1177636" y="736022"/>
                  </a:lnTo>
                  <a:lnTo>
                    <a:pt x="0" y="736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EC495CA-AF0F-0466-91E6-3312735753BD}"/>
                </a:ext>
              </a:extLst>
            </p:cNvPr>
            <p:cNvSpPr/>
            <p:nvPr/>
          </p:nvSpPr>
          <p:spPr>
            <a:xfrm>
              <a:off x="4328130" y="9410711"/>
              <a:ext cx="2653896" cy="604605"/>
            </a:xfrm>
            <a:custGeom>
              <a:avLst/>
              <a:gdLst/>
              <a:ahLst/>
              <a:cxnLst/>
              <a:rect l="l" t="t" r="r" b="b"/>
              <a:pathLst>
                <a:path w="3538528" h="806140">
                  <a:moveTo>
                    <a:pt x="0" y="0"/>
                  </a:moveTo>
                  <a:lnTo>
                    <a:pt x="3538528" y="0"/>
                  </a:lnTo>
                  <a:lnTo>
                    <a:pt x="3538528" y="806139"/>
                  </a:lnTo>
                  <a:lnTo>
                    <a:pt x="0" y="806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3E599C6-798A-B5B3-4871-B967C14A6C25}"/>
                </a:ext>
              </a:extLst>
            </p:cNvPr>
            <p:cNvSpPr/>
            <p:nvPr/>
          </p:nvSpPr>
          <p:spPr>
            <a:xfrm>
              <a:off x="982054" y="8768267"/>
              <a:ext cx="533400" cy="547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D11F2FC-774D-8F89-B277-6E2A2DEBC578}"/>
                </a:ext>
              </a:extLst>
            </p:cNvPr>
            <p:cNvSpPr/>
            <p:nvPr/>
          </p:nvSpPr>
          <p:spPr>
            <a:xfrm>
              <a:off x="304509" y="8148681"/>
              <a:ext cx="1888491" cy="1846360"/>
            </a:xfrm>
            <a:custGeom>
              <a:avLst/>
              <a:gdLst/>
              <a:ahLst/>
              <a:cxnLst/>
              <a:rect l="l" t="t" r="r" b="b"/>
              <a:pathLst>
                <a:path w="2517988" h="2461813">
                  <a:moveTo>
                    <a:pt x="0" y="0"/>
                  </a:moveTo>
                  <a:lnTo>
                    <a:pt x="2517988" y="0"/>
                  </a:lnTo>
                  <a:lnTo>
                    <a:pt x="2517988" y="2461813"/>
                  </a:lnTo>
                  <a:lnTo>
                    <a:pt x="0" y="24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D2A4D2-5484-1920-0046-6DE38A88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1AA115-F0AB-C6D0-745B-6140D7F87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870E8-1368-2CB6-A8BE-BCF184F6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739BEB-47A2-4F0B-BEE4-F57EB328D154}" type="datetimeFigureOut">
              <a:rPr lang="ca-ES" smtClean="0"/>
              <a:t>12/5/2025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76E3BC-71AA-4CF3-7F3A-37D022404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D0C79-AF79-74E8-BE90-AB23BD867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3427A2-FFD1-4341-B229-471BADF2523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057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954517" cy="1487764"/>
          </a:xfrm>
          <a:custGeom>
            <a:avLst/>
            <a:gdLst/>
            <a:ahLst/>
            <a:cxnLst/>
            <a:rect l="l" t="t" r="r" b="b"/>
            <a:pathLst>
              <a:path w="3954517" h="1487764">
                <a:moveTo>
                  <a:pt x="0" y="0"/>
                </a:moveTo>
                <a:lnTo>
                  <a:pt x="3954517" y="0"/>
                </a:lnTo>
                <a:lnTo>
                  <a:pt x="3954517" y="1487764"/>
                </a:lnTo>
                <a:lnTo>
                  <a:pt x="0" y="148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67" t="-9676" r="-1332" b="-5524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3" name="Group 3"/>
          <p:cNvGrpSpPr/>
          <p:nvPr/>
        </p:nvGrpSpPr>
        <p:grpSpPr>
          <a:xfrm>
            <a:off x="13733645" y="-322882"/>
            <a:ext cx="9108711" cy="10357562"/>
            <a:chOff x="0" y="0"/>
            <a:chExt cx="591340" cy="6724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1340" cy="672416"/>
            </a:xfrm>
            <a:custGeom>
              <a:avLst/>
              <a:gdLst/>
              <a:ahLst/>
              <a:cxnLst/>
              <a:rect l="l" t="t" r="r" b="b"/>
              <a:pathLst>
                <a:path w="591340" h="672416">
                  <a:moveTo>
                    <a:pt x="295670" y="0"/>
                  </a:moveTo>
                  <a:cubicBezTo>
                    <a:pt x="132376" y="0"/>
                    <a:pt x="0" y="150525"/>
                    <a:pt x="0" y="336208"/>
                  </a:cubicBezTo>
                  <a:cubicBezTo>
                    <a:pt x="0" y="521890"/>
                    <a:pt x="132376" y="672416"/>
                    <a:pt x="295670" y="672416"/>
                  </a:cubicBezTo>
                  <a:cubicBezTo>
                    <a:pt x="458964" y="672416"/>
                    <a:pt x="591340" y="521890"/>
                    <a:pt x="591340" y="336208"/>
                  </a:cubicBezTo>
                  <a:cubicBezTo>
                    <a:pt x="591340" y="150525"/>
                    <a:pt x="458964" y="0"/>
                    <a:pt x="295670" y="0"/>
                  </a:cubicBezTo>
                  <a:close/>
                </a:path>
              </a:pathLst>
            </a:custGeom>
            <a:solidFill>
              <a:srgbClr val="80CCCE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5438" y="15414"/>
              <a:ext cx="480464" cy="593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-824417"/>
            <a:ext cx="11884448" cy="11360632"/>
            <a:chOff x="0" y="0"/>
            <a:chExt cx="850277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50277" cy="812800"/>
            </a:xfrm>
            <a:custGeom>
              <a:avLst/>
              <a:gdLst/>
              <a:ahLst/>
              <a:cxnLst/>
              <a:rect l="l" t="t" r="r" b="b"/>
              <a:pathLst>
                <a:path w="850277" h="812800">
                  <a:moveTo>
                    <a:pt x="425138" y="0"/>
                  </a:moveTo>
                  <a:cubicBezTo>
                    <a:pt x="190341" y="0"/>
                    <a:pt x="0" y="181951"/>
                    <a:pt x="0" y="406400"/>
                  </a:cubicBezTo>
                  <a:cubicBezTo>
                    <a:pt x="0" y="630849"/>
                    <a:pt x="190341" y="812800"/>
                    <a:pt x="425138" y="812800"/>
                  </a:cubicBezTo>
                  <a:cubicBezTo>
                    <a:pt x="659936" y="812800"/>
                    <a:pt x="850277" y="630849"/>
                    <a:pt x="850277" y="406400"/>
                  </a:cubicBezTo>
                  <a:cubicBezTo>
                    <a:pt x="850277" y="181951"/>
                    <a:pt x="659936" y="0"/>
                    <a:pt x="425138" y="0"/>
                  </a:cubicBezTo>
                  <a:close/>
                </a:path>
              </a:pathLst>
            </a:custGeom>
            <a:blipFill>
              <a:blip r:embed="rId3">
                <a:alphaModFix amt="49000"/>
              </a:blip>
              <a:stretch>
                <a:fillRect l="-20088" r="-23334"/>
              </a:stretch>
            </a:blipFill>
          </p:spPr>
          <p:txBody>
            <a:bodyPr/>
            <a:lstStyle/>
            <a:p>
              <a:endParaRPr lang="ca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3430" y="8645211"/>
            <a:ext cx="967799" cy="967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16806" y="2300581"/>
            <a:ext cx="7709854" cy="888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93"/>
              </a:lnSpc>
              <a:spcBef>
                <a:spcPct val="0"/>
              </a:spcBef>
            </a:pPr>
            <a:r>
              <a:rPr lang="en-US" sz="5209" b="1" dirty="0" err="1">
                <a:solidFill>
                  <a:srgbClr val="F6693B"/>
                </a:solidFill>
                <a:latin typeface="+mj-lt"/>
                <a:ea typeface="Raleway Bold"/>
                <a:cs typeface="Raleway Bold"/>
                <a:sym typeface="Raleway Bold"/>
              </a:rPr>
              <a:t>Títol</a:t>
            </a:r>
            <a:endParaRPr lang="en-US" sz="5209" b="1" dirty="0">
              <a:solidFill>
                <a:srgbClr val="F6693B"/>
              </a:solidFill>
              <a:latin typeface="+mj-lt"/>
              <a:ea typeface="Raleway Bold"/>
              <a:cs typeface="Raleway Bold"/>
              <a:sym typeface="Raleway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16806" y="3396283"/>
            <a:ext cx="7709854" cy="54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3"/>
              </a:lnSpc>
              <a:spcBef>
                <a:spcPct val="0"/>
              </a:spcBef>
            </a:pPr>
            <a:r>
              <a:rPr lang="en-US" sz="3209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Nom i </a:t>
            </a:r>
            <a:r>
              <a:rPr lang="en-US" sz="3209" dirty="0" err="1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centre</a:t>
            </a:r>
            <a:r>
              <a:rPr lang="en-US" sz="3209" dirty="0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 </a:t>
            </a:r>
            <a:r>
              <a:rPr lang="en-US" sz="3209" dirty="0" err="1">
                <a:solidFill>
                  <a:srgbClr val="000000"/>
                </a:solidFill>
                <a:latin typeface="+mj-lt"/>
                <a:ea typeface="Raleway"/>
                <a:cs typeface="Raleway"/>
                <a:sym typeface="Raleway"/>
              </a:rPr>
              <a:t>autors</a:t>
            </a:r>
            <a:endParaRPr lang="en-US" sz="3209" dirty="0">
              <a:solidFill>
                <a:srgbClr val="000000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7B41EEF-7DCC-B68C-FBA4-6900A6E477A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48681"/>
            <a:ext cx="18558034" cy="2601773"/>
            <a:chOff x="59400" y="8156530"/>
            <a:chExt cx="18558034" cy="2601773"/>
          </a:xfrm>
        </p:grpSpPr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5DDD1A45-4A4F-6F60-0651-FCD614AE377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400" y="9066989"/>
              <a:ext cx="13509333" cy="180487"/>
              <a:chOff x="0" y="0"/>
              <a:chExt cx="3558014" cy="47536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EC8C64BC-43AC-D738-DB29-7C30E7AD42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558014" cy="47536"/>
              </a:xfrm>
              <a:custGeom>
                <a:avLst/>
                <a:gdLst/>
                <a:ahLst/>
                <a:cxnLst/>
                <a:rect l="l" t="t" r="r" b="b"/>
                <a:pathLst>
                  <a:path w="3558014" h="47536">
                    <a:moveTo>
                      <a:pt x="0" y="0"/>
                    </a:moveTo>
                    <a:lnTo>
                      <a:pt x="3558014" y="0"/>
                    </a:lnTo>
                    <a:lnTo>
                      <a:pt x="3558014" y="47536"/>
                    </a:lnTo>
                    <a:lnTo>
                      <a:pt x="0" y="47536"/>
                    </a:lnTo>
                    <a:close/>
                  </a:path>
                </a:pathLst>
              </a:custGeom>
              <a:solidFill>
                <a:srgbClr val="C5EDEA"/>
              </a:solidFill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41" name="TextBox 6">
                <a:extLst>
                  <a:ext uri="{FF2B5EF4-FFF2-40B4-BE49-F238E27FC236}">
                    <a16:creationId xmlns:a16="http://schemas.microsoft.com/office/drawing/2014/main" id="{A3F37C36-1378-DB3F-7274-BDD5CC801CB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3558014" cy="951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7">
              <a:extLst>
                <a:ext uri="{FF2B5EF4-FFF2-40B4-BE49-F238E27FC236}">
                  <a16:creationId xmlns:a16="http://schemas.microsoft.com/office/drawing/2014/main" id="{B7C0FE3F-8D87-7CB3-F4A2-C1E17B66AF7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400" y="9247475"/>
              <a:ext cx="18558034" cy="1510828"/>
              <a:chOff x="0" y="0"/>
              <a:chExt cx="4887713" cy="397913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B991D0A0-226D-94CD-99F9-267FFC3E69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87713" cy="397913"/>
              </a:xfrm>
              <a:custGeom>
                <a:avLst/>
                <a:gdLst/>
                <a:ahLst/>
                <a:cxnLst/>
                <a:rect l="l" t="t" r="r" b="b"/>
                <a:pathLst>
                  <a:path w="4887713" h="397913">
                    <a:moveTo>
                      <a:pt x="0" y="0"/>
                    </a:moveTo>
                    <a:lnTo>
                      <a:pt x="4887713" y="0"/>
                    </a:lnTo>
                    <a:lnTo>
                      <a:pt x="4887713" y="397913"/>
                    </a:lnTo>
                    <a:lnTo>
                      <a:pt x="0" y="3979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 dirty="0"/>
              </a:p>
            </p:txBody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E241FD7E-4654-D516-1F74-053500FF88E3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4887713" cy="4455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5B4BD88F-551F-827E-9140-F528A4BC775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2700762" y="8535753"/>
              <a:ext cx="4926549" cy="1027856"/>
              <a:chOff x="0" y="0"/>
              <a:chExt cx="1297527" cy="270711"/>
            </a:xfrm>
          </p:grpSpPr>
          <p:sp>
            <p:nvSpPr>
              <p:cNvPr id="36" name="Freeform 11">
                <a:extLst>
                  <a:ext uri="{FF2B5EF4-FFF2-40B4-BE49-F238E27FC236}">
                    <a16:creationId xmlns:a16="http://schemas.microsoft.com/office/drawing/2014/main" id="{73EF3E77-C773-8E75-1709-5A7CF8DFA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97527" cy="270711"/>
              </a:xfrm>
              <a:custGeom>
                <a:avLst/>
                <a:gdLst/>
                <a:ahLst/>
                <a:cxnLst/>
                <a:rect l="l" t="t" r="r" b="b"/>
                <a:pathLst>
                  <a:path w="1297527" h="270711">
                    <a:moveTo>
                      <a:pt x="80145" y="0"/>
                    </a:moveTo>
                    <a:lnTo>
                      <a:pt x="1217382" y="0"/>
                    </a:lnTo>
                    <a:cubicBezTo>
                      <a:pt x="1238638" y="0"/>
                      <a:pt x="1259023" y="8444"/>
                      <a:pt x="1274053" y="23474"/>
                    </a:cubicBezTo>
                    <a:cubicBezTo>
                      <a:pt x="1289083" y="38504"/>
                      <a:pt x="1297527" y="58889"/>
                      <a:pt x="1297527" y="80145"/>
                    </a:cubicBezTo>
                    <a:lnTo>
                      <a:pt x="1297527" y="190566"/>
                    </a:lnTo>
                    <a:cubicBezTo>
                      <a:pt x="1297527" y="234829"/>
                      <a:pt x="1261645" y="270711"/>
                      <a:pt x="1217382" y="270711"/>
                    </a:cubicBezTo>
                    <a:lnTo>
                      <a:pt x="80145" y="270711"/>
                    </a:lnTo>
                    <a:cubicBezTo>
                      <a:pt x="35882" y="270711"/>
                      <a:pt x="0" y="234829"/>
                      <a:pt x="0" y="190566"/>
                    </a:cubicBezTo>
                    <a:lnTo>
                      <a:pt x="0" y="80145"/>
                    </a:lnTo>
                    <a:cubicBezTo>
                      <a:pt x="0" y="35882"/>
                      <a:pt x="35882" y="0"/>
                      <a:pt x="80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C5EDE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37" name="TextBox 12">
                <a:extLst>
                  <a:ext uri="{FF2B5EF4-FFF2-40B4-BE49-F238E27FC236}">
                    <a16:creationId xmlns:a16="http://schemas.microsoft.com/office/drawing/2014/main" id="{64DC7894-B7E7-C2C3-C7B7-E0AC89B11B8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1297527" cy="3183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XXV Jornada de la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Societat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Catalana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de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Qualitat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Assistencial</a:t>
                </a:r>
                <a:endParaRPr lang="en-US" sz="1700" b="1" dirty="0">
                  <a:solidFill>
                    <a:srgbClr val="80CCCE"/>
                  </a:solidFill>
                  <a:latin typeface="+mj-lt"/>
                  <a:ea typeface="Raleway Bold"/>
                  <a:cs typeface="Raleway Bold"/>
                  <a:sym typeface="Raleway Bold"/>
                </a:endParaRPr>
              </a:p>
            </p:txBody>
          </p:sp>
        </p:grp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95667D73-4D13-1AF1-B07F-57AD2FB6B73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4502" y="9437503"/>
              <a:ext cx="2491072" cy="566719"/>
            </a:xfrm>
            <a:custGeom>
              <a:avLst/>
              <a:gdLst/>
              <a:ahLst/>
              <a:cxnLst/>
              <a:rect l="l" t="t" r="r" b="b"/>
              <a:pathLst>
                <a:path w="3321430" h="755625">
                  <a:moveTo>
                    <a:pt x="0" y="0"/>
                  </a:moveTo>
                  <a:lnTo>
                    <a:pt x="3321431" y="0"/>
                  </a:lnTo>
                  <a:lnTo>
                    <a:pt x="3321431" y="755625"/>
                  </a:lnTo>
                  <a:lnTo>
                    <a:pt x="0" y="7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3CBD34A4-1B86-31D0-B73E-1140EF19925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94703" y="9418560"/>
              <a:ext cx="883226" cy="552016"/>
            </a:xfrm>
            <a:custGeom>
              <a:avLst/>
              <a:gdLst/>
              <a:ahLst/>
              <a:cxnLst/>
              <a:rect l="l" t="t" r="r" b="b"/>
              <a:pathLst>
                <a:path w="1177635" h="736022">
                  <a:moveTo>
                    <a:pt x="0" y="0"/>
                  </a:moveTo>
                  <a:lnTo>
                    <a:pt x="1177636" y="0"/>
                  </a:lnTo>
                  <a:lnTo>
                    <a:pt x="1177636" y="736022"/>
                  </a:lnTo>
                  <a:lnTo>
                    <a:pt x="0" y="736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274D0FA7-627E-013F-FDCA-686F27FF633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7530" y="9418560"/>
              <a:ext cx="2653896" cy="604605"/>
            </a:xfrm>
            <a:custGeom>
              <a:avLst/>
              <a:gdLst/>
              <a:ahLst/>
              <a:cxnLst/>
              <a:rect l="l" t="t" r="r" b="b"/>
              <a:pathLst>
                <a:path w="3538528" h="806140">
                  <a:moveTo>
                    <a:pt x="0" y="0"/>
                  </a:moveTo>
                  <a:lnTo>
                    <a:pt x="3538528" y="0"/>
                  </a:lnTo>
                  <a:lnTo>
                    <a:pt x="3538528" y="806139"/>
                  </a:lnTo>
                  <a:lnTo>
                    <a:pt x="0" y="806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637E6C9A-C57B-45DD-8EAF-AE6558B4C5C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1454" y="8776116"/>
              <a:ext cx="533400" cy="547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CFA17D21-0891-6F30-3A9B-E1CB65782D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3909" y="8156530"/>
              <a:ext cx="1888491" cy="1846360"/>
            </a:xfrm>
            <a:custGeom>
              <a:avLst/>
              <a:gdLst/>
              <a:ahLst/>
              <a:cxnLst/>
              <a:rect l="l" t="t" r="r" b="b"/>
              <a:pathLst>
                <a:path w="2517988" h="2461813">
                  <a:moveTo>
                    <a:pt x="0" y="0"/>
                  </a:moveTo>
                  <a:lnTo>
                    <a:pt x="2517988" y="0"/>
                  </a:lnTo>
                  <a:lnTo>
                    <a:pt x="2517988" y="2461813"/>
                  </a:lnTo>
                  <a:lnTo>
                    <a:pt x="0" y="24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30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954517" cy="1487764"/>
          </a:xfrm>
          <a:custGeom>
            <a:avLst/>
            <a:gdLst/>
            <a:ahLst/>
            <a:cxnLst/>
            <a:rect l="l" t="t" r="r" b="b"/>
            <a:pathLst>
              <a:path w="3954517" h="1487764">
                <a:moveTo>
                  <a:pt x="0" y="0"/>
                </a:moveTo>
                <a:lnTo>
                  <a:pt x="3954517" y="0"/>
                </a:lnTo>
                <a:lnTo>
                  <a:pt x="3954517" y="1487764"/>
                </a:lnTo>
                <a:lnTo>
                  <a:pt x="0" y="148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767" t="-9676" r="-1332" b="-5524"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17" name="Group 17"/>
          <p:cNvGrpSpPr/>
          <p:nvPr/>
        </p:nvGrpSpPr>
        <p:grpSpPr>
          <a:xfrm>
            <a:off x="1977258" y="4011781"/>
            <a:ext cx="11909901" cy="1478906"/>
            <a:chOff x="0" y="0"/>
            <a:chExt cx="15879869" cy="1971874"/>
          </a:xfrm>
        </p:grpSpPr>
        <p:sp>
          <p:nvSpPr>
            <p:cNvPr id="18" name="Freeform 18"/>
            <p:cNvSpPr/>
            <p:nvPr/>
          </p:nvSpPr>
          <p:spPr>
            <a:xfrm>
              <a:off x="4612016" y="0"/>
              <a:ext cx="11267853" cy="1971874"/>
            </a:xfrm>
            <a:custGeom>
              <a:avLst/>
              <a:gdLst/>
              <a:ahLst/>
              <a:cxnLst/>
              <a:rect l="l" t="t" r="r" b="b"/>
              <a:pathLst>
                <a:path w="11267853" h="1971874">
                  <a:moveTo>
                    <a:pt x="0" y="0"/>
                  </a:moveTo>
                  <a:lnTo>
                    <a:pt x="11267854" y="0"/>
                  </a:lnTo>
                  <a:lnTo>
                    <a:pt x="11267854" y="1971874"/>
                  </a:lnTo>
                  <a:lnTo>
                    <a:pt x="0" y="1971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48234"/>
              <a:ext cx="11267853" cy="43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#f8caca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12040" y="748234"/>
              <a:ext cx="11267853" cy="43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#d1f3ef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577309" y="748234"/>
              <a:ext cx="1337269" cy="43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dirty="0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#</a:t>
              </a:r>
              <a:r>
                <a:rPr lang="en-US" b="1" dirty="0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7eccce</a:t>
              </a:r>
              <a:endParaRPr lang="en-US" sz="1899" b="1" dirty="0">
                <a:solidFill>
                  <a:srgbClr val="000000"/>
                </a:solidFill>
                <a:latin typeface="+mj-lt"/>
                <a:ea typeface="Raleway Bold"/>
                <a:cs typeface="Raleway Bold"/>
                <a:sym typeface="Raleway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044749" y="748234"/>
              <a:ext cx="1094581" cy="43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dirty="0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#ffdf7f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269500" y="748234"/>
              <a:ext cx="1285280" cy="431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 b="1" dirty="0">
                  <a:solidFill>
                    <a:srgbClr val="000000"/>
                  </a:solidFill>
                  <a:latin typeface="+mj-lt"/>
                  <a:ea typeface="Raleway Bold"/>
                  <a:cs typeface="Raleway Bold"/>
                  <a:sym typeface="Raleway Bold"/>
                </a:rPr>
                <a:t>#f76939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548604" y="2435070"/>
            <a:ext cx="6786396" cy="975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13"/>
              </a:lnSpc>
            </a:pPr>
            <a:r>
              <a:rPr lang="en-US" sz="5795" b="1" dirty="0">
                <a:solidFill>
                  <a:srgbClr val="000000"/>
                </a:solidFill>
                <a:latin typeface="+mj-lt"/>
                <a:ea typeface="Raleway Bold"/>
                <a:cs typeface="Raleway Bold"/>
                <a:sym typeface="Raleway Bold"/>
              </a:rPr>
              <a:t>Paleta de colors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81927C4-1E8A-4A13-88CD-59E6DE4542D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191500"/>
            <a:ext cx="18558034" cy="2601773"/>
            <a:chOff x="59400" y="8156530"/>
            <a:chExt cx="18558034" cy="2601773"/>
          </a:xfrm>
        </p:grpSpPr>
        <p:grpSp>
          <p:nvGrpSpPr>
            <p:cNvPr id="26" name="Group 4">
              <a:extLst>
                <a:ext uri="{FF2B5EF4-FFF2-40B4-BE49-F238E27FC236}">
                  <a16:creationId xmlns:a16="http://schemas.microsoft.com/office/drawing/2014/main" id="{B5C53DA8-1A58-8627-EFB9-40DC4E5D7B9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400" y="9066989"/>
              <a:ext cx="13509333" cy="180487"/>
              <a:chOff x="0" y="0"/>
              <a:chExt cx="3558014" cy="47536"/>
            </a:xfrm>
          </p:grpSpPr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CF1C36D6-AA47-4B3D-30BF-47864C13392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3558014" cy="47536"/>
              </a:xfrm>
              <a:custGeom>
                <a:avLst/>
                <a:gdLst/>
                <a:ahLst/>
                <a:cxnLst/>
                <a:rect l="l" t="t" r="r" b="b"/>
                <a:pathLst>
                  <a:path w="3558014" h="47536">
                    <a:moveTo>
                      <a:pt x="0" y="0"/>
                    </a:moveTo>
                    <a:lnTo>
                      <a:pt x="3558014" y="0"/>
                    </a:lnTo>
                    <a:lnTo>
                      <a:pt x="3558014" y="47536"/>
                    </a:lnTo>
                    <a:lnTo>
                      <a:pt x="0" y="47536"/>
                    </a:lnTo>
                    <a:close/>
                  </a:path>
                </a:pathLst>
              </a:custGeom>
              <a:solidFill>
                <a:srgbClr val="C5EDEA"/>
              </a:solidFill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39" name="TextBox 6">
                <a:extLst>
                  <a:ext uri="{FF2B5EF4-FFF2-40B4-BE49-F238E27FC236}">
                    <a16:creationId xmlns:a16="http://schemas.microsoft.com/office/drawing/2014/main" id="{4B747DB7-CC44-01AF-1768-C53348522ED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3558014" cy="951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7">
              <a:extLst>
                <a:ext uri="{FF2B5EF4-FFF2-40B4-BE49-F238E27FC236}">
                  <a16:creationId xmlns:a16="http://schemas.microsoft.com/office/drawing/2014/main" id="{A54BF2F0-4C8F-2DBE-3561-69AF2F292FB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9400" y="9247475"/>
              <a:ext cx="18558034" cy="1510828"/>
              <a:chOff x="0" y="0"/>
              <a:chExt cx="4887713" cy="397913"/>
            </a:xfrm>
          </p:grpSpPr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FAB89FB9-CE55-CEC5-97F6-A62167DC37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4887713" cy="397913"/>
              </a:xfrm>
              <a:custGeom>
                <a:avLst/>
                <a:gdLst/>
                <a:ahLst/>
                <a:cxnLst/>
                <a:rect l="l" t="t" r="r" b="b"/>
                <a:pathLst>
                  <a:path w="4887713" h="397913">
                    <a:moveTo>
                      <a:pt x="0" y="0"/>
                    </a:moveTo>
                    <a:lnTo>
                      <a:pt x="4887713" y="0"/>
                    </a:lnTo>
                    <a:lnTo>
                      <a:pt x="4887713" y="397913"/>
                    </a:lnTo>
                    <a:lnTo>
                      <a:pt x="0" y="39791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ca-ES" dirty="0"/>
              </a:p>
            </p:txBody>
          </p:sp>
          <p:sp>
            <p:nvSpPr>
              <p:cNvPr id="37" name="TextBox 9">
                <a:extLst>
                  <a:ext uri="{FF2B5EF4-FFF2-40B4-BE49-F238E27FC236}">
                    <a16:creationId xmlns:a16="http://schemas.microsoft.com/office/drawing/2014/main" id="{01A2EB9F-33D6-609B-64AC-A678049C0D7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4887713" cy="4455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10">
              <a:extLst>
                <a:ext uri="{FF2B5EF4-FFF2-40B4-BE49-F238E27FC236}">
                  <a16:creationId xmlns:a16="http://schemas.microsoft.com/office/drawing/2014/main" id="{AD368507-6BA4-8DB1-634B-19C176033C8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2700762" y="8535753"/>
              <a:ext cx="4926549" cy="1027856"/>
              <a:chOff x="0" y="0"/>
              <a:chExt cx="1297527" cy="270711"/>
            </a:xfrm>
          </p:grpSpPr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D16F48F8-5493-974A-2017-C55E3BA792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1297527" cy="270711"/>
              </a:xfrm>
              <a:custGeom>
                <a:avLst/>
                <a:gdLst/>
                <a:ahLst/>
                <a:cxnLst/>
                <a:rect l="l" t="t" r="r" b="b"/>
                <a:pathLst>
                  <a:path w="1297527" h="270711">
                    <a:moveTo>
                      <a:pt x="80145" y="0"/>
                    </a:moveTo>
                    <a:lnTo>
                      <a:pt x="1217382" y="0"/>
                    </a:lnTo>
                    <a:cubicBezTo>
                      <a:pt x="1238638" y="0"/>
                      <a:pt x="1259023" y="8444"/>
                      <a:pt x="1274053" y="23474"/>
                    </a:cubicBezTo>
                    <a:cubicBezTo>
                      <a:pt x="1289083" y="38504"/>
                      <a:pt x="1297527" y="58889"/>
                      <a:pt x="1297527" y="80145"/>
                    </a:cubicBezTo>
                    <a:lnTo>
                      <a:pt x="1297527" y="190566"/>
                    </a:lnTo>
                    <a:cubicBezTo>
                      <a:pt x="1297527" y="234829"/>
                      <a:pt x="1261645" y="270711"/>
                      <a:pt x="1217382" y="270711"/>
                    </a:cubicBezTo>
                    <a:lnTo>
                      <a:pt x="80145" y="270711"/>
                    </a:lnTo>
                    <a:cubicBezTo>
                      <a:pt x="35882" y="270711"/>
                      <a:pt x="0" y="234829"/>
                      <a:pt x="0" y="190566"/>
                    </a:cubicBezTo>
                    <a:lnTo>
                      <a:pt x="0" y="80145"/>
                    </a:lnTo>
                    <a:cubicBezTo>
                      <a:pt x="0" y="35882"/>
                      <a:pt x="35882" y="0"/>
                      <a:pt x="80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C5EDEA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ca-ES"/>
              </a:p>
            </p:txBody>
          </p:sp>
          <p:sp>
            <p:nvSpPr>
              <p:cNvPr id="35" name="TextBox 12">
                <a:extLst>
                  <a:ext uri="{FF2B5EF4-FFF2-40B4-BE49-F238E27FC236}">
                    <a16:creationId xmlns:a16="http://schemas.microsoft.com/office/drawing/2014/main" id="{3F67719D-277D-2721-40EA-B6C110688A7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-47625"/>
                <a:ext cx="1297527" cy="3183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0"/>
                  </a:lnSpc>
                </a:pP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XXV Jornada de la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Societat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Catalana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de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Qualitat</a:t>
                </a:r>
                <a:r>
                  <a:rPr lang="en-US" sz="1700" b="1" dirty="0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 </a:t>
                </a:r>
                <a:r>
                  <a:rPr lang="en-US" sz="1700" b="1" dirty="0" err="1">
                    <a:solidFill>
                      <a:srgbClr val="80CCCE"/>
                    </a:solidFill>
                    <a:latin typeface="+mj-lt"/>
                    <a:ea typeface="Raleway Bold"/>
                    <a:cs typeface="Raleway Bold"/>
                    <a:sym typeface="Raleway Bold"/>
                  </a:rPr>
                  <a:t>Assistencial</a:t>
                </a:r>
                <a:endParaRPr lang="en-US" sz="1700" b="1" dirty="0">
                  <a:solidFill>
                    <a:srgbClr val="80CCCE"/>
                  </a:solidFill>
                  <a:latin typeface="+mj-lt"/>
                  <a:ea typeface="Raleway Bold"/>
                  <a:cs typeface="Raleway Bold"/>
                  <a:sym typeface="Raleway Bold"/>
                </a:endParaRPr>
              </a:p>
            </p:txBody>
          </p:sp>
        </p:grp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00866F97-65B6-8034-CECA-555D46F477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164502" y="9437503"/>
              <a:ext cx="2491072" cy="566719"/>
            </a:xfrm>
            <a:custGeom>
              <a:avLst/>
              <a:gdLst/>
              <a:ahLst/>
              <a:cxnLst/>
              <a:rect l="l" t="t" r="r" b="b"/>
              <a:pathLst>
                <a:path w="3321430" h="755625">
                  <a:moveTo>
                    <a:pt x="0" y="0"/>
                  </a:moveTo>
                  <a:lnTo>
                    <a:pt x="3321431" y="0"/>
                  </a:lnTo>
                  <a:lnTo>
                    <a:pt x="3321431" y="755625"/>
                  </a:lnTo>
                  <a:lnTo>
                    <a:pt x="0" y="755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F6B29795-6D50-E76F-9005-3FFB89E2AA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894703" y="9418560"/>
              <a:ext cx="883226" cy="552016"/>
            </a:xfrm>
            <a:custGeom>
              <a:avLst/>
              <a:gdLst/>
              <a:ahLst/>
              <a:cxnLst/>
              <a:rect l="l" t="t" r="r" b="b"/>
              <a:pathLst>
                <a:path w="1177635" h="736022">
                  <a:moveTo>
                    <a:pt x="0" y="0"/>
                  </a:moveTo>
                  <a:lnTo>
                    <a:pt x="1177636" y="0"/>
                  </a:lnTo>
                  <a:lnTo>
                    <a:pt x="1177636" y="736022"/>
                  </a:lnTo>
                  <a:lnTo>
                    <a:pt x="0" y="736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16225C9-6FFC-B0F0-7ED2-2BF4F75041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87530" y="9418560"/>
              <a:ext cx="2653896" cy="604605"/>
            </a:xfrm>
            <a:custGeom>
              <a:avLst/>
              <a:gdLst/>
              <a:ahLst/>
              <a:cxnLst/>
              <a:rect l="l" t="t" r="r" b="b"/>
              <a:pathLst>
                <a:path w="3538528" h="806140">
                  <a:moveTo>
                    <a:pt x="0" y="0"/>
                  </a:moveTo>
                  <a:lnTo>
                    <a:pt x="3538528" y="0"/>
                  </a:lnTo>
                  <a:lnTo>
                    <a:pt x="3538528" y="806139"/>
                  </a:lnTo>
                  <a:lnTo>
                    <a:pt x="0" y="806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16A042AD-E23C-9DB0-01AE-4AA0842B53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41454" y="8776116"/>
              <a:ext cx="533400" cy="547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24ACE37-B18C-07B0-BF83-610E7DD9B1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3909" y="8156530"/>
              <a:ext cx="1888491" cy="1846360"/>
            </a:xfrm>
            <a:custGeom>
              <a:avLst/>
              <a:gdLst/>
              <a:ahLst/>
              <a:cxnLst/>
              <a:rect l="l" t="t" r="r" b="b"/>
              <a:pathLst>
                <a:path w="2517988" h="2461813">
                  <a:moveTo>
                    <a:pt x="0" y="0"/>
                  </a:moveTo>
                  <a:lnTo>
                    <a:pt x="2517988" y="0"/>
                  </a:lnTo>
                  <a:lnTo>
                    <a:pt x="2517988" y="2461813"/>
                  </a:lnTo>
                  <a:lnTo>
                    <a:pt x="0" y="2461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ca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36</Words>
  <Application>Microsoft Office PowerPoint</Application>
  <PresentationFormat>Personalizado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Aptos</vt:lpstr>
      <vt:lpstr>Raleway Bold</vt:lpstr>
      <vt:lpstr>Raleway</vt:lpstr>
      <vt:lpstr>Calibri</vt:lpstr>
      <vt:lpstr>Arial</vt:lpstr>
      <vt:lpstr>Aptos Display</vt:lpstr>
      <vt:lpstr>Office Theme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 Jornada de la Societat Catalana de Qualitat Assistencial</dc:title>
  <dc:creator>Xènia Castillo Grado</dc:creator>
  <cp:lastModifiedBy>Xavier Nieves</cp:lastModifiedBy>
  <cp:revision>6</cp:revision>
  <dcterms:created xsi:type="dcterms:W3CDTF">2006-08-16T00:00:00Z</dcterms:created>
  <dcterms:modified xsi:type="dcterms:W3CDTF">2025-05-12T11:45:43Z</dcterms:modified>
  <dc:identifier>DAGjYPGVYEU</dc:identifier>
</cp:coreProperties>
</file>