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008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9A1DC-D421-470D-8995-3074544DCA27}" type="datetimeFigureOut">
              <a:rPr lang="es-ES" smtClean="0"/>
              <a:pPr/>
              <a:t>1/3/19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A87848-24C3-4238-A842-72D82625D80D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5533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DCF58-DE9F-4CBC-BF6D-C32C3F5437A0}" type="datetime1">
              <a:rPr lang="es-ES" smtClean="0"/>
              <a:pPr/>
              <a:t>1/3/19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1571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D9A68-48EC-421D-88DD-0BC5A2A32432}" type="datetime1">
              <a:rPr lang="es-ES" smtClean="0"/>
              <a:pPr/>
              <a:t>1/3/19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6406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D4A88-C3EF-49A8-9AC5-F8F563C8DF58}" type="datetime1">
              <a:rPr lang="es-ES" smtClean="0"/>
              <a:pPr/>
              <a:t>1/3/19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575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3648-B973-4C9A-8892-7EA56567FE75}" type="datetime1">
              <a:rPr lang="es-ES" smtClean="0"/>
              <a:pPr/>
              <a:t>1/3/19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6947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8E45-BFCB-4285-A034-D30A24B89F41}" type="datetime1">
              <a:rPr lang="es-ES" smtClean="0"/>
              <a:pPr/>
              <a:t>1/3/19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895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52A5D-EF57-4A86-97E6-E3FB24F9C500}" type="datetime1">
              <a:rPr lang="es-ES" smtClean="0"/>
              <a:pPr/>
              <a:t>1/3/19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0342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BF32-C9B8-45BC-9463-77D1D3E13FFC}" type="datetime1">
              <a:rPr lang="es-ES" smtClean="0"/>
              <a:pPr/>
              <a:t>1/3/19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83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E682E-861A-49EA-B8F1-8CE95A251CC1}" type="datetime1">
              <a:rPr lang="es-ES" smtClean="0"/>
              <a:pPr/>
              <a:t>1/3/19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0669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E7A26-FAC5-4DEC-8EBB-8C353E4335A3}" type="datetime1">
              <a:rPr lang="es-ES" smtClean="0"/>
              <a:pPr/>
              <a:t>1/3/19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3684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31B64-5921-4898-AB93-F4D9255DE775}" type="datetime1">
              <a:rPr lang="es-ES" smtClean="0"/>
              <a:pPr/>
              <a:t>1/3/19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1645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F5E4B-E0C7-415C-BD48-0DE59995479F}" type="datetime1">
              <a:rPr lang="es-ES" smtClean="0"/>
              <a:pPr/>
              <a:t>1/3/19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0816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5D655-749A-4DC8-8756-34C2600D9260}" type="datetime1">
              <a:rPr lang="es-ES" smtClean="0"/>
              <a:pPr/>
              <a:t>1/3/19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2C801-421A-44EB-AD21-127D1C65E465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7615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18864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Model</a:t>
            </a:r>
            <a:r>
              <a:rPr lang="es-ES" dirty="0" smtClean="0"/>
              <a:t> </a:t>
            </a:r>
            <a:r>
              <a:rPr lang="es-ES" dirty="0" err="1" smtClean="0"/>
              <a:t>diapos</a:t>
            </a:r>
            <a:r>
              <a:rPr lang="es-ES" dirty="0" smtClean="0"/>
              <a:t> casos </a:t>
            </a:r>
            <a:r>
              <a:rPr lang="es-ES" dirty="0" err="1" smtClean="0"/>
              <a:t>clínics</a:t>
            </a:r>
            <a:r>
              <a:rPr lang="es-ES" dirty="0" smtClean="0"/>
              <a:t> </a:t>
            </a:r>
            <a:r>
              <a:rPr lang="es-ES" dirty="0" err="1" smtClean="0"/>
              <a:t>curs</a:t>
            </a:r>
            <a:r>
              <a:rPr lang="es-ES" dirty="0" smtClean="0"/>
              <a:t> IDP SCP-SCI</a:t>
            </a:r>
            <a:endParaRPr lang="es-ES" dirty="0"/>
          </a:p>
        </p:txBody>
      </p:sp>
      <p:grpSp>
        <p:nvGrpSpPr>
          <p:cNvPr id="10" name="9 Grupo"/>
          <p:cNvGrpSpPr/>
          <p:nvPr/>
        </p:nvGrpSpPr>
        <p:grpSpPr>
          <a:xfrm>
            <a:off x="5979531" y="0"/>
            <a:ext cx="3168352" cy="648071"/>
            <a:chOff x="4572000" y="5949280"/>
            <a:chExt cx="4608512" cy="936104"/>
          </a:xfrm>
        </p:grpSpPr>
        <p:pic>
          <p:nvPicPr>
            <p:cNvPr id="1028" name="Picture 4" descr="LogoESI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5949280"/>
              <a:ext cx="1095375" cy="809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0 Imagen" descr="logo39p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6039458"/>
              <a:ext cx="790575" cy="790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1 Imagen" descr="logo_Immunodeficiencies.ti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8337" y="5999559"/>
              <a:ext cx="561975" cy="885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" name="8 Imagen" descr="logo SCI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13637" y="6093296"/>
              <a:ext cx="1666875" cy="752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12668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ca-ES" altLang="es-E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ca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2514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3857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5067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Título"/>
          <p:cNvSpPr>
            <a:spLocks noGrp="1"/>
          </p:cNvSpPr>
          <p:nvPr>
            <p:ph type="title"/>
          </p:nvPr>
        </p:nvSpPr>
        <p:spPr>
          <a:xfrm>
            <a:off x="899592" y="562670"/>
            <a:ext cx="7787208" cy="922114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2828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18864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Model</a:t>
            </a:r>
            <a:r>
              <a:rPr lang="es-ES" dirty="0" smtClean="0"/>
              <a:t> </a:t>
            </a:r>
            <a:r>
              <a:rPr lang="es-ES" dirty="0" err="1" smtClean="0"/>
              <a:t>diapos</a:t>
            </a:r>
            <a:r>
              <a:rPr lang="es-ES" dirty="0" smtClean="0"/>
              <a:t> casos </a:t>
            </a:r>
            <a:r>
              <a:rPr lang="es-ES" dirty="0" err="1" smtClean="0"/>
              <a:t>clínics</a:t>
            </a:r>
            <a:r>
              <a:rPr lang="es-ES" dirty="0" smtClean="0"/>
              <a:t> </a:t>
            </a:r>
            <a:r>
              <a:rPr lang="es-ES" dirty="0" err="1" smtClean="0"/>
              <a:t>curs</a:t>
            </a:r>
            <a:r>
              <a:rPr lang="es-ES" dirty="0" smtClean="0"/>
              <a:t> IDP SCP-SCI</a:t>
            </a:r>
            <a:endParaRPr lang="es-ES" dirty="0"/>
          </a:p>
        </p:txBody>
      </p:sp>
      <p:grpSp>
        <p:nvGrpSpPr>
          <p:cNvPr id="10" name="9 Grupo"/>
          <p:cNvGrpSpPr/>
          <p:nvPr/>
        </p:nvGrpSpPr>
        <p:grpSpPr>
          <a:xfrm>
            <a:off x="5979531" y="0"/>
            <a:ext cx="3168352" cy="648071"/>
            <a:chOff x="4572000" y="5949280"/>
            <a:chExt cx="4608512" cy="936104"/>
          </a:xfrm>
        </p:grpSpPr>
        <p:pic>
          <p:nvPicPr>
            <p:cNvPr id="1028" name="Picture 4" descr="LogoESI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5949280"/>
              <a:ext cx="1095375" cy="809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0 Imagen" descr="logo39p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6039458"/>
              <a:ext cx="790575" cy="790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1 Imagen" descr="logo_Immunodeficiencies.ti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8337" y="5999559"/>
              <a:ext cx="561975" cy="885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" name="8 Imagen" descr="logo SCI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13637" y="6093296"/>
              <a:ext cx="1666875" cy="752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12668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ca-ES" altLang="es-E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ca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2514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3857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5067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 </a:t>
            </a:r>
            <a:r>
              <a:rPr lang="es-ES" dirty="0" err="1" smtClean="0"/>
              <a:t>clínic</a:t>
            </a:r>
            <a:endParaRPr lang="es-ES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AF:</a:t>
            </a:r>
          </a:p>
          <a:p>
            <a:r>
              <a:rPr lang="es-ES" dirty="0" smtClean="0"/>
              <a:t>AP:</a:t>
            </a:r>
          </a:p>
          <a:p>
            <a:r>
              <a:rPr lang="es-ES" dirty="0" err="1" smtClean="0"/>
              <a:t>Malaltia</a:t>
            </a:r>
            <a:r>
              <a:rPr lang="es-ES" dirty="0" smtClean="0"/>
              <a:t> </a:t>
            </a:r>
            <a:r>
              <a:rPr lang="es-ES" dirty="0" err="1" smtClean="0"/>
              <a:t>motiu</a:t>
            </a:r>
            <a:r>
              <a:rPr lang="es-ES" dirty="0" smtClean="0"/>
              <a:t> de consulta </a:t>
            </a:r>
            <a:r>
              <a:rPr lang="es-ES" sz="2000" dirty="0" smtClean="0"/>
              <a:t>(</a:t>
            </a:r>
            <a:r>
              <a:rPr lang="es-ES" sz="2000" dirty="0" err="1" smtClean="0"/>
              <a:t>inclou</a:t>
            </a:r>
            <a:r>
              <a:rPr lang="es-ES" sz="2000" dirty="0" smtClean="0"/>
              <a:t> </a:t>
            </a:r>
            <a:r>
              <a:rPr lang="es-ES" sz="2000" dirty="0" err="1" smtClean="0"/>
              <a:t>simptomatologia</a:t>
            </a:r>
            <a:r>
              <a:rPr lang="es-ES" sz="2000" dirty="0" smtClean="0"/>
              <a:t>, </a:t>
            </a:r>
            <a:r>
              <a:rPr lang="es-ES" sz="2000" dirty="0" err="1" smtClean="0"/>
              <a:t>exploració</a:t>
            </a:r>
            <a:r>
              <a:rPr lang="es-ES" sz="2000" dirty="0" smtClean="0"/>
              <a:t> física i </a:t>
            </a:r>
            <a:r>
              <a:rPr lang="es-ES" sz="2000" dirty="0" err="1" smtClean="0"/>
              <a:t>exploracions</a:t>
            </a:r>
            <a:r>
              <a:rPr lang="es-ES" sz="2000" dirty="0" smtClean="0"/>
              <a:t> </a:t>
            </a:r>
            <a:r>
              <a:rPr lang="es-ES" sz="2000" dirty="0" err="1" smtClean="0"/>
              <a:t>complementàries</a:t>
            </a:r>
            <a:r>
              <a:rPr lang="es-ES" sz="2000" dirty="0" smtClean="0"/>
              <a:t> </a:t>
            </a:r>
            <a:r>
              <a:rPr lang="es-ES" sz="2000" dirty="0" err="1" smtClean="0"/>
              <a:t>rellevants</a:t>
            </a:r>
            <a:r>
              <a:rPr lang="es-ES" sz="2000" dirty="0" smtClean="0"/>
              <a:t> de </a:t>
            </a:r>
            <a:r>
              <a:rPr lang="es-ES" sz="2000" dirty="0" err="1" smtClean="0"/>
              <a:t>lab</a:t>
            </a:r>
            <a:r>
              <a:rPr lang="es-ES" sz="2000" dirty="0" smtClean="0"/>
              <a:t> i </a:t>
            </a:r>
            <a:r>
              <a:rPr lang="es-ES" sz="2000" dirty="0" err="1" smtClean="0"/>
              <a:t>radiologia</a:t>
            </a:r>
            <a:r>
              <a:rPr lang="es-ES" sz="2000" dirty="0" smtClean="0"/>
              <a:t>).</a:t>
            </a:r>
            <a:endParaRPr lang="es-ES" sz="2000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09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18864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Model</a:t>
            </a:r>
            <a:r>
              <a:rPr lang="es-ES" dirty="0" smtClean="0"/>
              <a:t> </a:t>
            </a:r>
            <a:r>
              <a:rPr lang="es-ES" dirty="0" err="1" smtClean="0"/>
              <a:t>diapos</a:t>
            </a:r>
            <a:r>
              <a:rPr lang="es-ES" dirty="0" smtClean="0"/>
              <a:t> casos </a:t>
            </a:r>
            <a:r>
              <a:rPr lang="es-ES" dirty="0" err="1" smtClean="0"/>
              <a:t>clínics</a:t>
            </a:r>
            <a:r>
              <a:rPr lang="es-ES" dirty="0" smtClean="0"/>
              <a:t> </a:t>
            </a:r>
            <a:r>
              <a:rPr lang="es-ES" dirty="0" err="1" smtClean="0"/>
              <a:t>curs</a:t>
            </a:r>
            <a:r>
              <a:rPr lang="es-ES" dirty="0" smtClean="0"/>
              <a:t> IDP SCP-SCI</a:t>
            </a:r>
            <a:endParaRPr lang="es-ES" dirty="0"/>
          </a:p>
        </p:txBody>
      </p:sp>
      <p:grpSp>
        <p:nvGrpSpPr>
          <p:cNvPr id="10" name="9 Grupo"/>
          <p:cNvGrpSpPr/>
          <p:nvPr/>
        </p:nvGrpSpPr>
        <p:grpSpPr>
          <a:xfrm>
            <a:off x="5979531" y="0"/>
            <a:ext cx="3168352" cy="648071"/>
            <a:chOff x="4572000" y="5949280"/>
            <a:chExt cx="4608512" cy="936104"/>
          </a:xfrm>
        </p:grpSpPr>
        <p:pic>
          <p:nvPicPr>
            <p:cNvPr id="1028" name="Picture 4" descr="LogoESI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5949280"/>
              <a:ext cx="1095375" cy="809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0 Imagen" descr="logo39p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6039458"/>
              <a:ext cx="790575" cy="790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1 Imagen" descr="logo_Immunodeficiencies.ti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8337" y="5999559"/>
              <a:ext cx="561975" cy="885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" name="8 Imagen" descr="logo SCI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13637" y="6093296"/>
              <a:ext cx="1666875" cy="752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12668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ca-ES" altLang="es-E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ca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2514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3857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5067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Preguntes</a:t>
            </a:r>
            <a:endParaRPr lang="es-ES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 err="1" smtClean="0"/>
              <a:t>Quins</a:t>
            </a:r>
            <a:r>
              <a:rPr lang="es-ES" dirty="0" smtClean="0"/>
              <a:t> signes </a:t>
            </a:r>
            <a:r>
              <a:rPr lang="es-ES" dirty="0" err="1" smtClean="0"/>
              <a:t>d’alarma</a:t>
            </a:r>
            <a:r>
              <a:rPr lang="es-ES" dirty="0" smtClean="0"/>
              <a:t> de IDP presenta el </a:t>
            </a:r>
            <a:r>
              <a:rPr lang="es-ES" dirty="0" err="1" smtClean="0"/>
              <a:t>pacient</a:t>
            </a:r>
            <a:r>
              <a:rPr lang="es-ES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A </a:t>
            </a:r>
            <a:r>
              <a:rPr lang="es-ES" dirty="0" err="1" smtClean="0"/>
              <a:t>quin</a:t>
            </a:r>
            <a:r>
              <a:rPr lang="es-ES" dirty="0" smtClean="0"/>
              <a:t> </a:t>
            </a:r>
            <a:r>
              <a:rPr lang="es-ES" dirty="0" err="1" smtClean="0"/>
              <a:t>grup</a:t>
            </a:r>
            <a:r>
              <a:rPr lang="es-ES" dirty="0" smtClean="0"/>
              <a:t> de </a:t>
            </a:r>
            <a:r>
              <a:rPr lang="es-ES" dirty="0" err="1" smtClean="0"/>
              <a:t>classificació</a:t>
            </a:r>
            <a:r>
              <a:rPr lang="es-ES" dirty="0" smtClean="0"/>
              <a:t> de les IDP </a:t>
            </a:r>
            <a:r>
              <a:rPr lang="es-ES" dirty="0" err="1" smtClean="0"/>
              <a:t>sospiteu</a:t>
            </a:r>
            <a:r>
              <a:rPr lang="es-ES" dirty="0" smtClean="0"/>
              <a:t> que </a:t>
            </a:r>
            <a:r>
              <a:rPr lang="es-ES" dirty="0" err="1" smtClean="0"/>
              <a:t>pertany</a:t>
            </a:r>
            <a:r>
              <a:rPr lang="es-ES" dirty="0" smtClean="0"/>
              <a:t> </a:t>
            </a:r>
            <a:r>
              <a:rPr lang="es-ES" dirty="0" err="1" smtClean="0"/>
              <a:t>aquest</a:t>
            </a:r>
            <a:r>
              <a:rPr lang="es-ES" dirty="0" smtClean="0"/>
              <a:t> </a:t>
            </a:r>
            <a:r>
              <a:rPr lang="es-ES" dirty="0" err="1" smtClean="0"/>
              <a:t>pacient</a:t>
            </a:r>
            <a:r>
              <a:rPr lang="es-ES" dirty="0" smtClean="0"/>
              <a:t>?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err="1" smtClean="0"/>
              <a:t>Quins</a:t>
            </a:r>
            <a:r>
              <a:rPr lang="es-ES" dirty="0" smtClean="0"/>
              <a:t> </a:t>
            </a:r>
            <a:r>
              <a:rPr lang="es-ES" dirty="0" err="1" smtClean="0"/>
              <a:t>estudis</a:t>
            </a:r>
            <a:r>
              <a:rPr lang="es-ES" dirty="0" smtClean="0"/>
              <a:t> </a:t>
            </a:r>
            <a:r>
              <a:rPr lang="es-ES" dirty="0" err="1" smtClean="0"/>
              <a:t>faries</a:t>
            </a:r>
            <a:r>
              <a:rPr lang="es-ES" dirty="0" smtClean="0"/>
              <a:t>? </a:t>
            </a:r>
            <a:r>
              <a:rPr lang="es-ES" dirty="0" err="1" smtClean="0"/>
              <a:t>Justifica’ls</a:t>
            </a:r>
            <a:r>
              <a:rPr lang="es-ES" dirty="0" smtClean="0"/>
              <a:t>. </a:t>
            </a:r>
            <a:endParaRPr lang="es-ES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097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18864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Model</a:t>
            </a:r>
            <a:r>
              <a:rPr lang="es-ES" dirty="0" smtClean="0"/>
              <a:t> </a:t>
            </a:r>
            <a:r>
              <a:rPr lang="es-ES" dirty="0" err="1" smtClean="0"/>
              <a:t>diapos</a:t>
            </a:r>
            <a:r>
              <a:rPr lang="es-ES" dirty="0" smtClean="0"/>
              <a:t> casos </a:t>
            </a:r>
            <a:r>
              <a:rPr lang="es-ES" dirty="0" err="1" smtClean="0"/>
              <a:t>clínics</a:t>
            </a:r>
            <a:r>
              <a:rPr lang="es-ES" dirty="0" smtClean="0"/>
              <a:t> </a:t>
            </a:r>
            <a:r>
              <a:rPr lang="es-ES" dirty="0" err="1" smtClean="0"/>
              <a:t>curs</a:t>
            </a:r>
            <a:r>
              <a:rPr lang="es-ES" dirty="0" smtClean="0"/>
              <a:t> IDP SCP-SCI</a:t>
            </a:r>
            <a:endParaRPr lang="es-ES" dirty="0"/>
          </a:p>
        </p:txBody>
      </p:sp>
      <p:grpSp>
        <p:nvGrpSpPr>
          <p:cNvPr id="10" name="9 Grupo"/>
          <p:cNvGrpSpPr/>
          <p:nvPr/>
        </p:nvGrpSpPr>
        <p:grpSpPr>
          <a:xfrm>
            <a:off x="5979531" y="0"/>
            <a:ext cx="3168352" cy="648071"/>
            <a:chOff x="4572000" y="5949280"/>
            <a:chExt cx="4608512" cy="936104"/>
          </a:xfrm>
        </p:grpSpPr>
        <p:pic>
          <p:nvPicPr>
            <p:cNvPr id="1028" name="Picture 4" descr="LogoESI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5949280"/>
              <a:ext cx="1095375" cy="809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0 Imagen" descr="logo39p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6039458"/>
              <a:ext cx="790575" cy="790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1 Imagen" descr="logo_Immunodeficiencies.ti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8337" y="5999559"/>
              <a:ext cx="561975" cy="885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" name="8 Imagen" descr="logo SCI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13637" y="6093296"/>
              <a:ext cx="1666875" cy="752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12668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ca-ES" altLang="es-E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ca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2514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5067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Título"/>
          <p:cNvSpPr>
            <a:spLocks noGrp="1"/>
          </p:cNvSpPr>
          <p:nvPr>
            <p:ph type="title"/>
          </p:nvPr>
        </p:nvSpPr>
        <p:spPr>
          <a:xfrm>
            <a:off x="899592" y="562670"/>
            <a:ext cx="7787208" cy="922114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Cas </a:t>
            </a:r>
            <a:r>
              <a:rPr lang="es-ES" dirty="0" err="1" smtClean="0"/>
              <a:t>clínic</a:t>
            </a:r>
            <a:r>
              <a:rPr lang="es-ES" dirty="0" smtClean="0"/>
              <a:t>. </a:t>
            </a:r>
            <a:r>
              <a:rPr lang="es-ES" dirty="0" err="1" smtClean="0"/>
              <a:t>Resultats</a:t>
            </a:r>
            <a:r>
              <a:rPr lang="es-ES" dirty="0" smtClean="0"/>
              <a:t> </a:t>
            </a:r>
            <a:r>
              <a:rPr lang="es-ES" dirty="0" err="1" smtClean="0"/>
              <a:t>estudis</a:t>
            </a:r>
            <a:r>
              <a:rPr lang="es-ES" dirty="0" smtClean="0"/>
              <a:t> </a:t>
            </a:r>
            <a:r>
              <a:rPr lang="es-ES" dirty="0" err="1" smtClean="0"/>
              <a:t>immuno</a:t>
            </a:r>
            <a:endParaRPr lang="es-ES" dirty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097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18864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Model</a:t>
            </a:r>
            <a:r>
              <a:rPr lang="es-ES" dirty="0" smtClean="0"/>
              <a:t> </a:t>
            </a:r>
            <a:r>
              <a:rPr lang="es-ES" dirty="0" err="1" smtClean="0"/>
              <a:t>diapos</a:t>
            </a:r>
            <a:r>
              <a:rPr lang="es-ES" dirty="0" smtClean="0"/>
              <a:t> casos </a:t>
            </a:r>
            <a:r>
              <a:rPr lang="es-ES" dirty="0" err="1" smtClean="0"/>
              <a:t>clínics</a:t>
            </a:r>
            <a:r>
              <a:rPr lang="es-ES" dirty="0" smtClean="0"/>
              <a:t> </a:t>
            </a:r>
            <a:r>
              <a:rPr lang="es-ES" dirty="0" err="1" smtClean="0"/>
              <a:t>curs</a:t>
            </a:r>
            <a:r>
              <a:rPr lang="es-ES" dirty="0" smtClean="0"/>
              <a:t> IDP SCP-SCI</a:t>
            </a:r>
            <a:endParaRPr lang="es-ES" dirty="0"/>
          </a:p>
        </p:txBody>
      </p:sp>
      <p:grpSp>
        <p:nvGrpSpPr>
          <p:cNvPr id="10" name="9 Grupo"/>
          <p:cNvGrpSpPr/>
          <p:nvPr/>
        </p:nvGrpSpPr>
        <p:grpSpPr>
          <a:xfrm>
            <a:off x="5979531" y="0"/>
            <a:ext cx="3168352" cy="648071"/>
            <a:chOff x="4572000" y="5949280"/>
            <a:chExt cx="4608512" cy="936104"/>
          </a:xfrm>
        </p:grpSpPr>
        <p:pic>
          <p:nvPicPr>
            <p:cNvPr id="1028" name="Picture 4" descr="LogoESI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5949280"/>
              <a:ext cx="1095375" cy="809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0 Imagen" descr="logo39p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6039458"/>
              <a:ext cx="790575" cy="790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1 Imagen" descr="logo_Immunodeficiencies.ti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8337" y="5999559"/>
              <a:ext cx="561975" cy="885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" name="8 Imagen" descr="logo SCI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13637" y="6093296"/>
              <a:ext cx="1666875" cy="752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12668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ca-ES" altLang="es-E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ca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2514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3857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5067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Preguntes</a:t>
            </a:r>
            <a:endParaRPr lang="es-ES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 err="1" smtClean="0"/>
              <a:t>Amb</a:t>
            </a:r>
            <a:r>
              <a:rPr lang="es-ES" dirty="0" smtClean="0"/>
              <a:t> </a:t>
            </a:r>
            <a:r>
              <a:rPr lang="es-ES" dirty="0" err="1" smtClean="0"/>
              <a:t>aquests</a:t>
            </a:r>
            <a:r>
              <a:rPr lang="es-ES" dirty="0" smtClean="0"/>
              <a:t> </a:t>
            </a:r>
            <a:r>
              <a:rPr lang="es-ES" dirty="0" err="1" smtClean="0"/>
              <a:t>resultats</a:t>
            </a:r>
            <a:r>
              <a:rPr lang="es-ES" dirty="0" smtClean="0"/>
              <a:t>, </a:t>
            </a:r>
            <a:r>
              <a:rPr lang="es-ES" dirty="0" err="1" smtClean="0"/>
              <a:t>quines</a:t>
            </a:r>
            <a:r>
              <a:rPr lang="es-ES" dirty="0" smtClean="0"/>
              <a:t> IDP </a:t>
            </a:r>
            <a:r>
              <a:rPr lang="es-ES" dirty="0" err="1" smtClean="0"/>
              <a:t>hem</a:t>
            </a:r>
            <a:r>
              <a:rPr lang="es-ES" dirty="0" smtClean="0"/>
              <a:t> </a:t>
            </a:r>
            <a:r>
              <a:rPr lang="es-ES" dirty="0" err="1" smtClean="0"/>
              <a:t>descartat</a:t>
            </a:r>
            <a:r>
              <a:rPr lang="es-ES" dirty="0" smtClean="0"/>
              <a:t>? </a:t>
            </a:r>
            <a:endParaRPr lang="es-ES" dirty="0"/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Quina IDP o </a:t>
            </a:r>
            <a:r>
              <a:rPr lang="es-ES" dirty="0" err="1" smtClean="0"/>
              <a:t>tipus</a:t>
            </a:r>
            <a:r>
              <a:rPr lang="es-ES" dirty="0" smtClean="0"/>
              <a:t> de IDP </a:t>
            </a:r>
            <a:r>
              <a:rPr lang="es-ES" dirty="0" err="1" smtClean="0"/>
              <a:t>sembla</a:t>
            </a:r>
            <a:r>
              <a:rPr lang="es-ES" dirty="0" smtClean="0"/>
              <a:t> </a:t>
            </a:r>
            <a:r>
              <a:rPr lang="es-ES" dirty="0" err="1" smtClean="0"/>
              <a:t>més</a:t>
            </a:r>
            <a:r>
              <a:rPr lang="es-ES" dirty="0" smtClean="0"/>
              <a:t> probable?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err="1" smtClean="0"/>
              <a:t>Quines</a:t>
            </a:r>
            <a:r>
              <a:rPr lang="es-ES" dirty="0" smtClean="0"/>
              <a:t> </a:t>
            </a:r>
            <a:r>
              <a:rPr lang="es-ES" dirty="0" err="1" smtClean="0"/>
              <a:t>altres</a:t>
            </a:r>
            <a:r>
              <a:rPr lang="es-ES" dirty="0" smtClean="0"/>
              <a:t> </a:t>
            </a:r>
            <a:r>
              <a:rPr lang="es-ES" dirty="0" err="1" smtClean="0"/>
              <a:t>proves</a:t>
            </a:r>
            <a:r>
              <a:rPr lang="es-ES" dirty="0" smtClean="0"/>
              <a:t> </a:t>
            </a:r>
            <a:r>
              <a:rPr lang="es-ES" dirty="0" err="1" smtClean="0"/>
              <a:t>faries</a:t>
            </a:r>
            <a:r>
              <a:rPr lang="es-ES" dirty="0" smtClean="0"/>
              <a:t> per completar-</a:t>
            </a:r>
            <a:r>
              <a:rPr lang="es-ES" dirty="0" err="1" smtClean="0"/>
              <a:t>ne</a:t>
            </a:r>
            <a:r>
              <a:rPr lang="es-ES" dirty="0" smtClean="0"/>
              <a:t> </a:t>
            </a:r>
            <a:r>
              <a:rPr lang="es-ES" dirty="0" err="1" smtClean="0"/>
              <a:t>l’estudi</a:t>
            </a:r>
            <a:r>
              <a:rPr lang="es-ES" dirty="0" smtClean="0"/>
              <a:t>?</a:t>
            </a:r>
            <a:endParaRPr lang="es-ES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1939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18864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Model</a:t>
            </a:r>
            <a:r>
              <a:rPr lang="es-ES" dirty="0" smtClean="0"/>
              <a:t> </a:t>
            </a:r>
            <a:r>
              <a:rPr lang="es-ES" dirty="0" err="1" smtClean="0"/>
              <a:t>diapos</a:t>
            </a:r>
            <a:r>
              <a:rPr lang="es-ES" dirty="0" smtClean="0"/>
              <a:t> casos </a:t>
            </a:r>
            <a:r>
              <a:rPr lang="es-ES" dirty="0" err="1" smtClean="0"/>
              <a:t>clínics</a:t>
            </a:r>
            <a:r>
              <a:rPr lang="es-ES" dirty="0" smtClean="0"/>
              <a:t> </a:t>
            </a:r>
            <a:r>
              <a:rPr lang="es-ES" dirty="0" err="1" smtClean="0"/>
              <a:t>curs</a:t>
            </a:r>
            <a:r>
              <a:rPr lang="es-ES" dirty="0" smtClean="0"/>
              <a:t> IDP SCP-SCI</a:t>
            </a:r>
            <a:endParaRPr lang="es-ES" dirty="0"/>
          </a:p>
        </p:txBody>
      </p:sp>
      <p:grpSp>
        <p:nvGrpSpPr>
          <p:cNvPr id="10" name="9 Grupo"/>
          <p:cNvGrpSpPr/>
          <p:nvPr/>
        </p:nvGrpSpPr>
        <p:grpSpPr>
          <a:xfrm>
            <a:off x="5979531" y="0"/>
            <a:ext cx="3168352" cy="648071"/>
            <a:chOff x="4572000" y="5949280"/>
            <a:chExt cx="4608512" cy="936104"/>
          </a:xfrm>
        </p:grpSpPr>
        <p:pic>
          <p:nvPicPr>
            <p:cNvPr id="1028" name="Picture 4" descr="LogoESI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5949280"/>
              <a:ext cx="1095375" cy="809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0 Imagen" descr="logo39p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6039458"/>
              <a:ext cx="790575" cy="790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1 Imagen" descr="logo_Immunodeficiencies.ti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8337" y="5999559"/>
              <a:ext cx="561975" cy="885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" name="8 Imagen" descr="logo SCI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13637" y="6093296"/>
              <a:ext cx="1666875" cy="752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12668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ca-ES" altLang="es-E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ca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2514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3857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5067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Título"/>
          <p:cNvSpPr>
            <a:spLocks noGrp="1"/>
          </p:cNvSpPr>
          <p:nvPr>
            <p:ph type="title"/>
          </p:nvPr>
        </p:nvSpPr>
        <p:spPr>
          <a:xfrm>
            <a:off x="899592" y="562670"/>
            <a:ext cx="7787208" cy="922114"/>
          </a:xfrm>
        </p:spPr>
        <p:txBody>
          <a:bodyPr/>
          <a:lstStyle/>
          <a:p>
            <a:r>
              <a:rPr lang="es-ES" dirty="0" smtClean="0"/>
              <a:t>Cas </a:t>
            </a:r>
            <a:r>
              <a:rPr lang="es-ES" dirty="0" err="1" smtClean="0"/>
              <a:t>clínic</a:t>
            </a:r>
            <a:r>
              <a:rPr lang="es-ES" dirty="0" smtClean="0"/>
              <a:t>. </a:t>
            </a:r>
            <a:r>
              <a:rPr lang="es-ES" dirty="0" err="1" smtClean="0"/>
              <a:t>Diagnòstic</a:t>
            </a:r>
            <a:endParaRPr lang="es-ES" dirty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3091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18864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Model</a:t>
            </a:r>
            <a:r>
              <a:rPr lang="es-ES" dirty="0" smtClean="0"/>
              <a:t> </a:t>
            </a:r>
            <a:r>
              <a:rPr lang="es-ES" dirty="0" err="1" smtClean="0"/>
              <a:t>diapos</a:t>
            </a:r>
            <a:r>
              <a:rPr lang="es-ES" dirty="0" smtClean="0"/>
              <a:t> casos </a:t>
            </a:r>
            <a:r>
              <a:rPr lang="es-ES" dirty="0" err="1" smtClean="0"/>
              <a:t>clínics</a:t>
            </a:r>
            <a:r>
              <a:rPr lang="es-ES" dirty="0" smtClean="0"/>
              <a:t> </a:t>
            </a:r>
            <a:r>
              <a:rPr lang="es-ES" dirty="0" err="1" smtClean="0"/>
              <a:t>curs</a:t>
            </a:r>
            <a:r>
              <a:rPr lang="es-ES" dirty="0" smtClean="0"/>
              <a:t> IDP SCP-SCI</a:t>
            </a:r>
            <a:endParaRPr lang="es-ES" dirty="0"/>
          </a:p>
        </p:txBody>
      </p:sp>
      <p:grpSp>
        <p:nvGrpSpPr>
          <p:cNvPr id="10" name="9 Grupo"/>
          <p:cNvGrpSpPr/>
          <p:nvPr/>
        </p:nvGrpSpPr>
        <p:grpSpPr>
          <a:xfrm>
            <a:off x="5979531" y="0"/>
            <a:ext cx="3168352" cy="648071"/>
            <a:chOff x="4572000" y="5949280"/>
            <a:chExt cx="4608512" cy="936104"/>
          </a:xfrm>
        </p:grpSpPr>
        <p:pic>
          <p:nvPicPr>
            <p:cNvPr id="1028" name="Picture 4" descr="LogoESI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5949280"/>
              <a:ext cx="1095375" cy="809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0 Imagen" descr="logo39p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6039458"/>
              <a:ext cx="790575" cy="790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1 Imagen" descr="logo_Immunodeficiencies.ti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8337" y="5999559"/>
              <a:ext cx="561975" cy="885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" name="8 Imagen" descr="logo SCI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13637" y="6093296"/>
              <a:ext cx="1666875" cy="752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12668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ca-ES" altLang="es-E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ca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2514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3857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5067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Título"/>
          <p:cNvSpPr>
            <a:spLocks noGrp="1"/>
          </p:cNvSpPr>
          <p:nvPr>
            <p:ph type="title"/>
          </p:nvPr>
        </p:nvSpPr>
        <p:spPr>
          <a:xfrm>
            <a:off x="539552" y="562670"/>
            <a:ext cx="8208912" cy="922114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Cas </a:t>
            </a:r>
            <a:r>
              <a:rPr lang="es-ES" dirty="0" err="1" smtClean="0"/>
              <a:t>clínic</a:t>
            </a:r>
            <a:r>
              <a:rPr lang="es-ES" dirty="0" smtClean="0"/>
              <a:t>. </a:t>
            </a:r>
            <a:r>
              <a:rPr lang="es-ES" dirty="0" err="1" smtClean="0"/>
              <a:t>Resum</a:t>
            </a:r>
            <a:r>
              <a:rPr lang="es-ES" dirty="0" smtClean="0"/>
              <a:t> </a:t>
            </a:r>
            <a:r>
              <a:rPr lang="es-ES" dirty="0" err="1" smtClean="0"/>
              <a:t>evolució</a:t>
            </a:r>
            <a:r>
              <a:rPr lang="es-ES" dirty="0" smtClean="0"/>
              <a:t> del </a:t>
            </a:r>
            <a:r>
              <a:rPr lang="es-ES" dirty="0" err="1" smtClean="0"/>
              <a:t>pacient</a:t>
            </a:r>
            <a:endParaRPr lang="es-ES" dirty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097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8</a:t>
            </a:fld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251520" y="18864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Model</a:t>
            </a:r>
            <a:r>
              <a:rPr lang="es-ES" dirty="0" smtClean="0"/>
              <a:t> </a:t>
            </a:r>
            <a:r>
              <a:rPr lang="es-ES" dirty="0" err="1" smtClean="0"/>
              <a:t>diapos</a:t>
            </a:r>
            <a:r>
              <a:rPr lang="es-ES" dirty="0" smtClean="0"/>
              <a:t> casos </a:t>
            </a:r>
            <a:r>
              <a:rPr lang="es-ES" dirty="0" err="1" smtClean="0"/>
              <a:t>clínics</a:t>
            </a:r>
            <a:r>
              <a:rPr lang="es-ES" dirty="0" smtClean="0"/>
              <a:t> </a:t>
            </a:r>
            <a:r>
              <a:rPr lang="es-ES" dirty="0" err="1" smtClean="0"/>
              <a:t>curs</a:t>
            </a:r>
            <a:r>
              <a:rPr lang="es-ES" dirty="0" smtClean="0"/>
              <a:t> IDP SCP-SCI</a:t>
            </a:r>
            <a:endParaRPr lang="es-ES" dirty="0"/>
          </a:p>
        </p:txBody>
      </p:sp>
      <p:grpSp>
        <p:nvGrpSpPr>
          <p:cNvPr id="6" name="5 Grupo"/>
          <p:cNvGrpSpPr/>
          <p:nvPr/>
        </p:nvGrpSpPr>
        <p:grpSpPr>
          <a:xfrm>
            <a:off x="5979531" y="0"/>
            <a:ext cx="3168352" cy="648071"/>
            <a:chOff x="4572000" y="5949280"/>
            <a:chExt cx="4608512" cy="936104"/>
          </a:xfrm>
        </p:grpSpPr>
        <p:pic>
          <p:nvPicPr>
            <p:cNvPr id="7" name="Picture 4" descr="LogoESI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5949280"/>
              <a:ext cx="1095375" cy="809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0 Imagen" descr="logo39p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6039458"/>
              <a:ext cx="790575" cy="790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1 Imagen" descr="logo_Immunodeficiencies.ti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8337" y="5999559"/>
              <a:ext cx="561975" cy="885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8 Imagen" descr="logo SCI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13637" y="6093296"/>
              <a:ext cx="1666875" cy="752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2" name="10 Título"/>
          <p:cNvSpPr>
            <a:spLocks noGrp="1"/>
          </p:cNvSpPr>
          <p:nvPr>
            <p:ph type="title"/>
          </p:nvPr>
        </p:nvSpPr>
        <p:spPr>
          <a:xfrm>
            <a:off x="539552" y="562670"/>
            <a:ext cx="8208912" cy="922114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Conclusions</a:t>
            </a:r>
            <a:r>
              <a:rPr lang="es-ES" dirty="0"/>
              <a:t> </a:t>
            </a:r>
            <a:r>
              <a:rPr lang="es-ES" sz="3100" dirty="0" smtClean="0"/>
              <a:t>(per tu </a:t>
            </a:r>
            <a:r>
              <a:rPr lang="es-ES" sz="3100" dirty="0" err="1" smtClean="0"/>
              <a:t>quins</a:t>
            </a:r>
            <a:r>
              <a:rPr lang="es-ES" sz="3100" dirty="0" smtClean="0"/>
              <a:t> serien </a:t>
            </a:r>
            <a:r>
              <a:rPr lang="es-ES" sz="3100" dirty="0" err="1" smtClean="0"/>
              <a:t>els</a:t>
            </a:r>
            <a:r>
              <a:rPr lang="es-ES" sz="3100" dirty="0" smtClean="0"/>
              <a:t> </a:t>
            </a:r>
            <a:r>
              <a:rPr lang="es-ES" sz="3100" i="1" dirty="0" err="1" smtClean="0"/>
              <a:t>take</a:t>
            </a:r>
            <a:r>
              <a:rPr lang="es-ES" sz="3100" i="1" dirty="0" smtClean="0"/>
              <a:t>-home</a:t>
            </a:r>
            <a:r>
              <a:rPr lang="es-ES" sz="3100" dirty="0" smtClean="0"/>
              <a:t> </a:t>
            </a:r>
            <a:r>
              <a:rPr lang="es-ES" sz="3100" dirty="0" err="1" smtClean="0"/>
              <a:t>messages</a:t>
            </a:r>
            <a:r>
              <a:rPr lang="es-ES" sz="3100" dirty="0" smtClean="0"/>
              <a:t> del cas?)</a:t>
            </a:r>
            <a:endParaRPr lang="es-ES" sz="3100" dirty="0"/>
          </a:p>
        </p:txBody>
      </p:sp>
    </p:spTree>
    <p:extLst>
      <p:ext uri="{BB962C8B-B14F-4D97-AF65-F5344CB8AC3E}">
        <p14:creationId xmlns:p14="http://schemas.microsoft.com/office/powerpoint/2010/main" val="11199868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212</Words>
  <Application>Microsoft Macintosh PowerPoint</Application>
  <PresentationFormat>Presentación en pantalla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Cas clínic</vt:lpstr>
      <vt:lpstr>Preguntes</vt:lpstr>
      <vt:lpstr>Cas clínic. Resultats estudis immuno</vt:lpstr>
      <vt:lpstr>Preguntes</vt:lpstr>
      <vt:lpstr>Cas clínic. Diagnòstic</vt:lpstr>
      <vt:lpstr>Cas clínic. Resum evolució del pacient</vt:lpstr>
      <vt:lpstr>Conclusions (per tu quins serien els take-home messages del cas?)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Laia Alsina Manrique de Lara</dc:creator>
  <cp:lastModifiedBy>LAIA ALSINA</cp:lastModifiedBy>
  <cp:revision>11</cp:revision>
  <dcterms:created xsi:type="dcterms:W3CDTF">2018-01-19T14:47:02Z</dcterms:created>
  <dcterms:modified xsi:type="dcterms:W3CDTF">2019-03-01T18:35:19Z</dcterms:modified>
</cp:coreProperties>
</file>